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4"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4DE99-3305-F240-BAD2-53E900970C0A}" v="90" dt="2023-06-06T00:40:41.1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snapToGrid="0">
      <p:cViewPr varScale="1">
        <p:scale>
          <a:sx n="78" d="100"/>
          <a:sy n="78" d="100"/>
        </p:scale>
        <p:origin x="6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15A51A-3461-1D4E-1B07-4DD5403D0035}"/>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A927C56C-11B1-B467-9E50-ACBB59A9A3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449473AC-CAB4-134B-6E7F-159FFAAC9516}"/>
              </a:ext>
            </a:extLst>
          </p:cNvPr>
          <p:cNvSpPr>
            <a:spLocks noGrp="1"/>
          </p:cNvSpPr>
          <p:nvPr>
            <p:ph type="dt" sz="half" idx="10"/>
          </p:nvPr>
        </p:nvSpPr>
        <p:spPr/>
        <p:txBody>
          <a:bodyPr/>
          <a:lstStyle/>
          <a:p>
            <a:fld id="{49A47AE2-D78E-8042-9636-0E8EB1068104}" type="datetimeFigureOut">
              <a:rPr lang="tr-TR" smtClean="0"/>
              <a:t>8.06.2023</a:t>
            </a:fld>
            <a:endParaRPr lang="tr-TR"/>
          </a:p>
        </p:txBody>
      </p:sp>
      <p:sp>
        <p:nvSpPr>
          <p:cNvPr id="5" name="Alt Bilgi Yer Tutucusu 4">
            <a:extLst>
              <a:ext uri="{FF2B5EF4-FFF2-40B4-BE49-F238E27FC236}">
                <a16:creationId xmlns:a16="http://schemas.microsoft.com/office/drawing/2014/main" id="{08E983A5-EF7C-6683-BB38-0631217B687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38A1F15-CD82-15D8-757D-913769669241}"/>
              </a:ext>
            </a:extLst>
          </p:cNvPr>
          <p:cNvSpPr>
            <a:spLocks noGrp="1"/>
          </p:cNvSpPr>
          <p:nvPr>
            <p:ph type="sldNum" sz="quarter" idx="12"/>
          </p:nvPr>
        </p:nvSpPr>
        <p:spPr/>
        <p:txBody>
          <a:bodyPr/>
          <a:lstStyle/>
          <a:p>
            <a:fld id="{263F5247-E513-654A-A5C6-8D88A581E7CE}" type="slidenum">
              <a:rPr lang="tr-TR" smtClean="0"/>
              <a:t>‹#›</a:t>
            </a:fld>
            <a:endParaRPr lang="tr-TR"/>
          </a:p>
        </p:txBody>
      </p:sp>
    </p:spTree>
    <p:extLst>
      <p:ext uri="{BB962C8B-B14F-4D97-AF65-F5344CB8AC3E}">
        <p14:creationId xmlns:p14="http://schemas.microsoft.com/office/powerpoint/2010/main" val="1779107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584F03-7B4F-9889-446D-4AAA1245D537}"/>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238E1AC-89CD-EADD-C187-17ED6DFF1CE0}"/>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E8FD766-3950-308C-1AA0-C1F0840F53C5}"/>
              </a:ext>
            </a:extLst>
          </p:cNvPr>
          <p:cNvSpPr>
            <a:spLocks noGrp="1"/>
          </p:cNvSpPr>
          <p:nvPr>
            <p:ph type="dt" sz="half" idx="10"/>
          </p:nvPr>
        </p:nvSpPr>
        <p:spPr/>
        <p:txBody>
          <a:bodyPr/>
          <a:lstStyle/>
          <a:p>
            <a:fld id="{49A47AE2-D78E-8042-9636-0E8EB1068104}" type="datetimeFigureOut">
              <a:rPr lang="tr-TR" smtClean="0"/>
              <a:t>8.06.2023</a:t>
            </a:fld>
            <a:endParaRPr lang="tr-TR"/>
          </a:p>
        </p:txBody>
      </p:sp>
      <p:sp>
        <p:nvSpPr>
          <p:cNvPr id="5" name="Alt Bilgi Yer Tutucusu 4">
            <a:extLst>
              <a:ext uri="{FF2B5EF4-FFF2-40B4-BE49-F238E27FC236}">
                <a16:creationId xmlns:a16="http://schemas.microsoft.com/office/drawing/2014/main" id="{30DCC035-5338-B413-FDF4-71CD8778DEE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BA7B87-98FA-E142-96DC-E0DA0D19530E}"/>
              </a:ext>
            </a:extLst>
          </p:cNvPr>
          <p:cNvSpPr>
            <a:spLocks noGrp="1"/>
          </p:cNvSpPr>
          <p:nvPr>
            <p:ph type="sldNum" sz="quarter" idx="12"/>
          </p:nvPr>
        </p:nvSpPr>
        <p:spPr/>
        <p:txBody>
          <a:bodyPr/>
          <a:lstStyle/>
          <a:p>
            <a:fld id="{263F5247-E513-654A-A5C6-8D88A581E7CE}" type="slidenum">
              <a:rPr lang="tr-TR" smtClean="0"/>
              <a:t>‹#›</a:t>
            </a:fld>
            <a:endParaRPr lang="tr-TR"/>
          </a:p>
        </p:txBody>
      </p:sp>
    </p:spTree>
    <p:extLst>
      <p:ext uri="{BB962C8B-B14F-4D97-AF65-F5344CB8AC3E}">
        <p14:creationId xmlns:p14="http://schemas.microsoft.com/office/powerpoint/2010/main" val="194158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6701450-720C-FFAB-C3AB-D0DB1FA45AA4}"/>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72D7E5B8-8E4C-C3A4-CE63-1A74BD4A3FA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E8E819D-BEC1-3420-AB2A-97FC5A2B1376}"/>
              </a:ext>
            </a:extLst>
          </p:cNvPr>
          <p:cNvSpPr>
            <a:spLocks noGrp="1"/>
          </p:cNvSpPr>
          <p:nvPr>
            <p:ph type="dt" sz="half" idx="10"/>
          </p:nvPr>
        </p:nvSpPr>
        <p:spPr/>
        <p:txBody>
          <a:bodyPr/>
          <a:lstStyle/>
          <a:p>
            <a:fld id="{49A47AE2-D78E-8042-9636-0E8EB1068104}" type="datetimeFigureOut">
              <a:rPr lang="tr-TR" smtClean="0"/>
              <a:t>8.06.2023</a:t>
            </a:fld>
            <a:endParaRPr lang="tr-TR"/>
          </a:p>
        </p:txBody>
      </p:sp>
      <p:sp>
        <p:nvSpPr>
          <p:cNvPr id="5" name="Alt Bilgi Yer Tutucusu 4">
            <a:extLst>
              <a:ext uri="{FF2B5EF4-FFF2-40B4-BE49-F238E27FC236}">
                <a16:creationId xmlns:a16="http://schemas.microsoft.com/office/drawing/2014/main" id="{530C3F8B-8FA5-BB41-04F5-175BFE7B629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EEBE99F-B923-EF4B-E3CF-A54206672AA4}"/>
              </a:ext>
            </a:extLst>
          </p:cNvPr>
          <p:cNvSpPr>
            <a:spLocks noGrp="1"/>
          </p:cNvSpPr>
          <p:nvPr>
            <p:ph type="sldNum" sz="quarter" idx="12"/>
          </p:nvPr>
        </p:nvSpPr>
        <p:spPr/>
        <p:txBody>
          <a:bodyPr/>
          <a:lstStyle/>
          <a:p>
            <a:fld id="{263F5247-E513-654A-A5C6-8D88A581E7CE}" type="slidenum">
              <a:rPr lang="tr-TR" smtClean="0"/>
              <a:t>‹#›</a:t>
            </a:fld>
            <a:endParaRPr lang="tr-TR"/>
          </a:p>
        </p:txBody>
      </p:sp>
    </p:spTree>
    <p:extLst>
      <p:ext uri="{BB962C8B-B14F-4D97-AF65-F5344CB8AC3E}">
        <p14:creationId xmlns:p14="http://schemas.microsoft.com/office/powerpoint/2010/main" val="2550615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90CCC3-A430-5EA2-5BE2-D7239EA4841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341E8C8-F58F-DF4E-CCD3-0CC05664721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036FF91-CFC1-CDA5-5308-08F68864D310}"/>
              </a:ext>
            </a:extLst>
          </p:cNvPr>
          <p:cNvSpPr>
            <a:spLocks noGrp="1"/>
          </p:cNvSpPr>
          <p:nvPr>
            <p:ph type="dt" sz="half" idx="10"/>
          </p:nvPr>
        </p:nvSpPr>
        <p:spPr/>
        <p:txBody>
          <a:bodyPr/>
          <a:lstStyle/>
          <a:p>
            <a:fld id="{49A47AE2-D78E-8042-9636-0E8EB1068104}" type="datetimeFigureOut">
              <a:rPr lang="tr-TR" smtClean="0"/>
              <a:t>8.06.2023</a:t>
            </a:fld>
            <a:endParaRPr lang="tr-TR"/>
          </a:p>
        </p:txBody>
      </p:sp>
      <p:sp>
        <p:nvSpPr>
          <p:cNvPr id="5" name="Alt Bilgi Yer Tutucusu 4">
            <a:extLst>
              <a:ext uri="{FF2B5EF4-FFF2-40B4-BE49-F238E27FC236}">
                <a16:creationId xmlns:a16="http://schemas.microsoft.com/office/drawing/2014/main" id="{2202AA8A-0338-AB35-0CC3-40B48F3B7D9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7B02D04-DF90-35D0-3CCC-C5C9E3A08149}"/>
              </a:ext>
            </a:extLst>
          </p:cNvPr>
          <p:cNvSpPr>
            <a:spLocks noGrp="1"/>
          </p:cNvSpPr>
          <p:nvPr>
            <p:ph type="sldNum" sz="quarter" idx="12"/>
          </p:nvPr>
        </p:nvSpPr>
        <p:spPr/>
        <p:txBody>
          <a:bodyPr/>
          <a:lstStyle/>
          <a:p>
            <a:fld id="{263F5247-E513-654A-A5C6-8D88A581E7CE}" type="slidenum">
              <a:rPr lang="tr-TR" smtClean="0"/>
              <a:t>‹#›</a:t>
            </a:fld>
            <a:endParaRPr lang="tr-TR"/>
          </a:p>
        </p:txBody>
      </p:sp>
    </p:spTree>
    <p:extLst>
      <p:ext uri="{BB962C8B-B14F-4D97-AF65-F5344CB8AC3E}">
        <p14:creationId xmlns:p14="http://schemas.microsoft.com/office/powerpoint/2010/main" val="209765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3C97C8-B52E-660C-4B0D-1401540472A1}"/>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9B6899E3-B0F7-6765-B968-94C4EBDDE5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79EF102-7A20-16C6-AC52-3411158CC9AF}"/>
              </a:ext>
            </a:extLst>
          </p:cNvPr>
          <p:cNvSpPr>
            <a:spLocks noGrp="1"/>
          </p:cNvSpPr>
          <p:nvPr>
            <p:ph type="dt" sz="half" idx="10"/>
          </p:nvPr>
        </p:nvSpPr>
        <p:spPr/>
        <p:txBody>
          <a:bodyPr/>
          <a:lstStyle/>
          <a:p>
            <a:fld id="{49A47AE2-D78E-8042-9636-0E8EB1068104}" type="datetimeFigureOut">
              <a:rPr lang="tr-TR" smtClean="0"/>
              <a:t>8.06.2023</a:t>
            </a:fld>
            <a:endParaRPr lang="tr-TR"/>
          </a:p>
        </p:txBody>
      </p:sp>
      <p:sp>
        <p:nvSpPr>
          <p:cNvPr id="5" name="Alt Bilgi Yer Tutucusu 4">
            <a:extLst>
              <a:ext uri="{FF2B5EF4-FFF2-40B4-BE49-F238E27FC236}">
                <a16:creationId xmlns:a16="http://schemas.microsoft.com/office/drawing/2014/main" id="{A125ED00-962C-FE6B-1E1F-C451F270486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A448814-2039-11A7-0781-09C0118347E9}"/>
              </a:ext>
            </a:extLst>
          </p:cNvPr>
          <p:cNvSpPr>
            <a:spLocks noGrp="1"/>
          </p:cNvSpPr>
          <p:nvPr>
            <p:ph type="sldNum" sz="quarter" idx="12"/>
          </p:nvPr>
        </p:nvSpPr>
        <p:spPr/>
        <p:txBody>
          <a:bodyPr/>
          <a:lstStyle/>
          <a:p>
            <a:fld id="{263F5247-E513-654A-A5C6-8D88A581E7CE}" type="slidenum">
              <a:rPr lang="tr-TR" smtClean="0"/>
              <a:t>‹#›</a:t>
            </a:fld>
            <a:endParaRPr lang="tr-TR"/>
          </a:p>
        </p:txBody>
      </p:sp>
    </p:spTree>
    <p:extLst>
      <p:ext uri="{BB962C8B-B14F-4D97-AF65-F5344CB8AC3E}">
        <p14:creationId xmlns:p14="http://schemas.microsoft.com/office/powerpoint/2010/main" val="261247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4D8643-D818-698B-2172-5F9304943A6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9F05542-7EBF-121B-CF85-0691A1CDA8E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B725946-59F4-DB59-7E09-F59FE5D90D3D}"/>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91367531-25F2-A3B1-B334-5DD42A2CF098}"/>
              </a:ext>
            </a:extLst>
          </p:cNvPr>
          <p:cNvSpPr>
            <a:spLocks noGrp="1"/>
          </p:cNvSpPr>
          <p:nvPr>
            <p:ph type="dt" sz="half" idx="10"/>
          </p:nvPr>
        </p:nvSpPr>
        <p:spPr/>
        <p:txBody>
          <a:bodyPr/>
          <a:lstStyle/>
          <a:p>
            <a:fld id="{49A47AE2-D78E-8042-9636-0E8EB1068104}" type="datetimeFigureOut">
              <a:rPr lang="tr-TR" smtClean="0"/>
              <a:t>8.06.2023</a:t>
            </a:fld>
            <a:endParaRPr lang="tr-TR"/>
          </a:p>
        </p:txBody>
      </p:sp>
      <p:sp>
        <p:nvSpPr>
          <p:cNvPr id="6" name="Alt Bilgi Yer Tutucusu 5">
            <a:extLst>
              <a:ext uri="{FF2B5EF4-FFF2-40B4-BE49-F238E27FC236}">
                <a16:creationId xmlns:a16="http://schemas.microsoft.com/office/drawing/2014/main" id="{96AE2C0B-735C-DBBD-9D03-E545B58DD39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18DA3AE-F904-8759-BFF4-D7F6552CFC16}"/>
              </a:ext>
            </a:extLst>
          </p:cNvPr>
          <p:cNvSpPr>
            <a:spLocks noGrp="1"/>
          </p:cNvSpPr>
          <p:nvPr>
            <p:ph type="sldNum" sz="quarter" idx="12"/>
          </p:nvPr>
        </p:nvSpPr>
        <p:spPr/>
        <p:txBody>
          <a:bodyPr/>
          <a:lstStyle/>
          <a:p>
            <a:fld id="{263F5247-E513-654A-A5C6-8D88A581E7CE}" type="slidenum">
              <a:rPr lang="tr-TR" smtClean="0"/>
              <a:t>‹#›</a:t>
            </a:fld>
            <a:endParaRPr lang="tr-TR"/>
          </a:p>
        </p:txBody>
      </p:sp>
    </p:spTree>
    <p:extLst>
      <p:ext uri="{BB962C8B-B14F-4D97-AF65-F5344CB8AC3E}">
        <p14:creationId xmlns:p14="http://schemas.microsoft.com/office/powerpoint/2010/main" val="4040913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072AB3-68FE-E069-6F6D-BE6FCE13756E}"/>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6B78D38-BF16-FAF9-609D-02DD6DF88D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38660229-C615-568B-4EFF-CF6C53BA9BEA}"/>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3C16E130-2486-4FE7-FB81-F8C2341F77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9893EF0-BED6-5FB3-4A57-9073F3F43554}"/>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9072B6C-7786-ADCF-B74E-A228738A5665}"/>
              </a:ext>
            </a:extLst>
          </p:cNvPr>
          <p:cNvSpPr>
            <a:spLocks noGrp="1"/>
          </p:cNvSpPr>
          <p:nvPr>
            <p:ph type="dt" sz="half" idx="10"/>
          </p:nvPr>
        </p:nvSpPr>
        <p:spPr/>
        <p:txBody>
          <a:bodyPr/>
          <a:lstStyle/>
          <a:p>
            <a:fld id="{49A47AE2-D78E-8042-9636-0E8EB1068104}" type="datetimeFigureOut">
              <a:rPr lang="tr-TR" smtClean="0"/>
              <a:t>8.06.2023</a:t>
            </a:fld>
            <a:endParaRPr lang="tr-TR"/>
          </a:p>
        </p:txBody>
      </p:sp>
      <p:sp>
        <p:nvSpPr>
          <p:cNvPr id="8" name="Alt Bilgi Yer Tutucusu 7">
            <a:extLst>
              <a:ext uri="{FF2B5EF4-FFF2-40B4-BE49-F238E27FC236}">
                <a16:creationId xmlns:a16="http://schemas.microsoft.com/office/drawing/2014/main" id="{E0087767-1B58-DED7-16E9-B3406332855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5EB1D34-90C1-12D6-D7D4-C1E485C05757}"/>
              </a:ext>
            </a:extLst>
          </p:cNvPr>
          <p:cNvSpPr>
            <a:spLocks noGrp="1"/>
          </p:cNvSpPr>
          <p:nvPr>
            <p:ph type="sldNum" sz="quarter" idx="12"/>
          </p:nvPr>
        </p:nvSpPr>
        <p:spPr/>
        <p:txBody>
          <a:bodyPr/>
          <a:lstStyle/>
          <a:p>
            <a:fld id="{263F5247-E513-654A-A5C6-8D88A581E7CE}" type="slidenum">
              <a:rPr lang="tr-TR" smtClean="0"/>
              <a:t>‹#›</a:t>
            </a:fld>
            <a:endParaRPr lang="tr-TR"/>
          </a:p>
        </p:txBody>
      </p:sp>
    </p:spTree>
    <p:extLst>
      <p:ext uri="{BB962C8B-B14F-4D97-AF65-F5344CB8AC3E}">
        <p14:creationId xmlns:p14="http://schemas.microsoft.com/office/powerpoint/2010/main" val="2967254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E398FA-27DC-C703-A94A-7C31EAC791BB}"/>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35B4F06-4FF0-16DE-A835-785BD3CBBCBA}"/>
              </a:ext>
            </a:extLst>
          </p:cNvPr>
          <p:cNvSpPr>
            <a:spLocks noGrp="1"/>
          </p:cNvSpPr>
          <p:nvPr>
            <p:ph type="dt" sz="half" idx="10"/>
          </p:nvPr>
        </p:nvSpPr>
        <p:spPr/>
        <p:txBody>
          <a:bodyPr/>
          <a:lstStyle/>
          <a:p>
            <a:fld id="{49A47AE2-D78E-8042-9636-0E8EB1068104}" type="datetimeFigureOut">
              <a:rPr lang="tr-TR" smtClean="0"/>
              <a:t>8.06.2023</a:t>
            </a:fld>
            <a:endParaRPr lang="tr-TR"/>
          </a:p>
        </p:txBody>
      </p:sp>
      <p:sp>
        <p:nvSpPr>
          <p:cNvPr id="4" name="Alt Bilgi Yer Tutucusu 3">
            <a:extLst>
              <a:ext uri="{FF2B5EF4-FFF2-40B4-BE49-F238E27FC236}">
                <a16:creationId xmlns:a16="http://schemas.microsoft.com/office/drawing/2014/main" id="{226DC18B-438A-A7C2-072D-8E7F0683F4C8}"/>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22F44EC0-DEAF-C129-F173-F0458309D70A}"/>
              </a:ext>
            </a:extLst>
          </p:cNvPr>
          <p:cNvSpPr>
            <a:spLocks noGrp="1"/>
          </p:cNvSpPr>
          <p:nvPr>
            <p:ph type="sldNum" sz="quarter" idx="12"/>
          </p:nvPr>
        </p:nvSpPr>
        <p:spPr/>
        <p:txBody>
          <a:bodyPr/>
          <a:lstStyle/>
          <a:p>
            <a:fld id="{263F5247-E513-654A-A5C6-8D88A581E7CE}" type="slidenum">
              <a:rPr lang="tr-TR" smtClean="0"/>
              <a:t>‹#›</a:t>
            </a:fld>
            <a:endParaRPr lang="tr-TR"/>
          </a:p>
        </p:txBody>
      </p:sp>
    </p:spTree>
    <p:extLst>
      <p:ext uri="{BB962C8B-B14F-4D97-AF65-F5344CB8AC3E}">
        <p14:creationId xmlns:p14="http://schemas.microsoft.com/office/powerpoint/2010/main" val="3079589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72F68893-B05E-887C-8710-EFC945FEBFDF}"/>
              </a:ext>
            </a:extLst>
          </p:cNvPr>
          <p:cNvSpPr>
            <a:spLocks noGrp="1"/>
          </p:cNvSpPr>
          <p:nvPr>
            <p:ph type="dt" sz="half" idx="10"/>
          </p:nvPr>
        </p:nvSpPr>
        <p:spPr/>
        <p:txBody>
          <a:bodyPr/>
          <a:lstStyle/>
          <a:p>
            <a:fld id="{49A47AE2-D78E-8042-9636-0E8EB1068104}" type="datetimeFigureOut">
              <a:rPr lang="tr-TR" smtClean="0"/>
              <a:t>8.06.2023</a:t>
            </a:fld>
            <a:endParaRPr lang="tr-TR"/>
          </a:p>
        </p:txBody>
      </p:sp>
      <p:sp>
        <p:nvSpPr>
          <p:cNvPr id="3" name="Alt Bilgi Yer Tutucusu 2">
            <a:extLst>
              <a:ext uri="{FF2B5EF4-FFF2-40B4-BE49-F238E27FC236}">
                <a16:creationId xmlns:a16="http://schemas.microsoft.com/office/drawing/2014/main" id="{219BCD96-227C-3385-C6B7-619A1D796C4F}"/>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714E55A-8026-9424-84D4-6BB098AA2AA7}"/>
              </a:ext>
            </a:extLst>
          </p:cNvPr>
          <p:cNvSpPr>
            <a:spLocks noGrp="1"/>
          </p:cNvSpPr>
          <p:nvPr>
            <p:ph type="sldNum" sz="quarter" idx="12"/>
          </p:nvPr>
        </p:nvSpPr>
        <p:spPr/>
        <p:txBody>
          <a:bodyPr/>
          <a:lstStyle/>
          <a:p>
            <a:fld id="{263F5247-E513-654A-A5C6-8D88A581E7CE}" type="slidenum">
              <a:rPr lang="tr-TR" smtClean="0"/>
              <a:t>‹#›</a:t>
            </a:fld>
            <a:endParaRPr lang="tr-TR"/>
          </a:p>
        </p:txBody>
      </p:sp>
    </p:spTree>
    <p:extLst>
      <p:ext uri="{BB962C8B-B14F-4D97-AF65-F5344CB8AC3E}">
        <p14:creationId xmlns:p14="http://schemas.microsoft.com/office/powerpoint/2010/main" val="416969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2B3B00-E4E6-487C-21BB-C34463915B8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9ACF227E-80C6-7FFA-8142-D33AC79CA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6D9F1D5C-F4C1-EBDF-909A-ABE9DE873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C7EA7B5-84CA-4AC7-2E65-FBA3EC94FCAD}"/>
              </a:ext>
            </a:extLst>
          </p:cNvPr>
          <p:cNvSpPr>
            <a:spLocks noGrp="1"/>
          </p:cNvSpPr>
          <p:nvPr>
            <p:ph type="dt" sz="half" idx="10"/>
          </p:nvPr>
        </p:nvSpPr>
        <p:spPr/>
        <p:txBody>
          <a:bodyPr/>
          <a:lstStyle/>
          <a:p>
            <a:fld id="{49A47AE2-D78E-8042-9636-0E8EB1068104}" type="datetimeFigureOut">
              <a:rPr lang="tr-TR" smtClean="0"/>
              <a:t>8.06.2023</a:t>
            </a:fld>
            <a:endParaRPr lang="tr-TR"/>
          </a:p>
        </p:txBody>
      </p:sp>
      <p:sp>
        <p:nvSpPr>
          <p:cNvPr id="6" name="Alt Bilgi Yer Tutucusu 5">
            <a:extLst>
              <a:ext uri="{FF2B5EF4-FFF2-40B4-BE49-F238E27FC236}">
                <a16:creationId xmlns:a16="http://schemas.microsoft.com/office/drawing/2014/main" id="{22D77698-CFD0-5618-05F0-886418D6C3AF}"/>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A8A3750-6DFE-CB1D-DAAA-490521610A3B}"/>
              </a:ext>
            </a:extLst>
          </p:cNvPr>
          <p:cNvSpPr>
            <a:spLocks noGrp="1"/>
          </p:cNvSpPr>
          <p:nvPr>
            <p:ph type="sldNum" sz="quarter" idx="12"/>
          </p:nvPr>
        </p:nvSpPr>
        <p:spPr/>
        <p:txBody>
          <a:bodyPr/>
          <a:lstStyle/>
          <a:p>
            <a:fld id="{263F5247-E513-654A-A5C6-8D88A581E7CE}" type="slidenum">
              <a:rPr lang="tr-TR" smtClean="0"/>
              <a:t>‹#›</a:t>
            </a:fld>
            <a:endParaRPr lang="tr-TR"/>
          </a:p>
        </p:txBody>
      </p:sp>
    </p:spTree>
    <p:extLst>
      <p:ext uri="{BB962C8B-B14F-4D97-AF65-F5344CB8AC3E}">
        <p14:creationId xmlns:p14="http://schemas.microsoft.com/office/powerpoint/2010/main" val="278539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426BDA-E0FD-A73F-6A61-2AB2BF87026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0A5F7CF8-7966-515C-9F8F-8A653EE48F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EBCE36C6-18A8-96CA-9106-AE21E1EA4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42B7AA8-40D5-F8C1-4385-9A564540D7DE}"/>
              </a:ext>
            </a:extLst>
          </p:cNvPr>
          <p:cNvSpPr>
            <a:spLocks noGrp="1"/>
          </p:cNvSpPr>
          <p:nvPr>
            <p:ph type="dt" sz="half" idx="10"/>
          </p:nvPr>
        </p:nvSpPr>
        <p:spPr/>
        <p:txBody>
          <a:bodyPr/>
          <a:lstStyle/>
          <a:p>
            <a:fld id="{49A47AE2-D78E-8042-9636-0E8EB1068104}" type="datetimeFigureOut">
              <a:rPr lang="tr-TR" smtClean="0"/>
              <a:t>8.06.2023</a:t>
            </a:fld>
            <a:endParaRPr lang="tr-TR"/>
          </a:p>
        </p:txBody>
      </p:sp>
      <p:sp>
        <p:nvSpPr>
          <p:cNvPr id="6" name="Alt Bilgi Yer Tutucusu 5">
            <a:extLst>
              <a:ext uri="{FF2B5EF4-FFF2-40B4-BE49-F238E27FC236}">
                <a16:creationId xmlns:a16="http://schemas.microsoft.com/office/drawing/2014/main" id="{2F6CE91E-8F95-BB94-4CF0-D008C76CEB5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17023D8-6356-DC25-D77D-C7224239F772}"/>
              </a:ext>
            </a:extLst>
          </p:cNvPr>
          <p:cNvSpPr>
            <a:spLocks noGrp="1"/>
          </p:cNvSpPr>
          <p:nvPr>
            <p:ph type="sldNum" sz="quarter" idx="12"/>
          </p:nvPr>
        </p:nvSpPr>
        <p:spPr/>
        <p:txBody>
          <a:bodyPr/>
          <a:lstStyle/>
          <a:p>
            <a:fld id="{263F5247-E513-654A-A5C6-8D88A581E7CE}" type="slidenum">
              <a:rPr lang="tr-TR" smtClean="0"/>
              <a:t>‹#›</a:t>
            </a:fld>
            <a:endParaRPr lang="tr-TR"/>
          </a:p>
        </p:txBody>
      </p:sp>
    </p:spTree>
    <p:extLst>
      <p:ext uri="{BB962C8B-B14F-4D97-AF65-F5344CB8AC3E}">
        <p14:creationId xmlns:p14="http://schemas.microsoft.com/office/powerpoint/2010/main" val="150417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49117FB1-A11D-A3B6-1F3E-22AC43C494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4189690-9298-B5DC-45EB-5C01DC3128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9BD6D65-E97F-1566-ECF1-8FA613CA9D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A47AE2-D78E-8042-9636-0E8EB1068104}" type="datetimeFigureOut">
              <a:rPr lang="tr-TR" smtClean="0"/>
              <a:t>8.06.2023</a:t>
            </a:fld>
            <a:endParaRPr lang="tr-TR"/>
          </a:p>
        </p:txBody>
      </p:sp>
      <p:sp>
        <p:nvSpPr>
          <p:cNvPr id="5" name="Alt Bilgi Yer Tutucusu 4">
            <a:extLst>
              <a:ext uri="{FF2B5EF4-FFF2-40B4-BE49-F238E27FC236}">
                <a16:creationId xmlns:a16="http://schemas.microsoft.com/office/drawing/2014/main" id="{3CADEDEA-8F68-6A8C-FE79-6516548B9B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227107CD-BAFD-C83C-3BEC-4FE979C362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3F5247-E513-654A-A5C6-8D88A581E7CE}" type="slidenum">
              <a:rPr lang="tr-TR" smtClean="0"/>
              <a:t>‹#›</a:t>
            </a:fld>
            <a:endParaRPr lang="tr-TR"/>
          </a:p>
        </p:txBody>
      </p:sp>
    </p:spTree>
    <p:extLst>
      <p:ext uri="{BB962C8B-B14F-4D97-AF65-F5344CB8AC3E}">
        <p14:creationId xmlns:p14="http://schemas.microsoft.com/office/powerpoint/2010/main" val="1021998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Resim 26" descr="Koyu ekran üzerinde finansal grafikler">
            <a:extLst>
              <a:ext uri="{FF2B5EF4-FFF2-40B4-BE49-F238E27FC236}">
                <a16:creationId xmlns:a16="http://schemas.microsoft.com/office/drawing/2014/main" id="{B7190ED8-2B55-9E1F-7AAB-BE618FCB6869}"/>
              </a:ext>
            </a:extLst>
          </p:cNvPr>
          <p:cNvPicPr>
            <a:picLocks noChangeAspect="1"/>
          </p:cNvPicPr>
          <p:nvPr/>
        </p:nvPicPr>
        <p:blipFill rotWithShape="1">
          <a:blip r:embed="rId2"/>
          <a:srcRect l="1924" t="18182" r="7167"/>
          <a:stretch/>
        </p:blipFill>
        <p:spPr>
          <a:xfrm>
            <a:off x="20" y="10"/>
            <a:ext cx="12191981" cy="6857990"/>
          </a:xfrm>
          <a:prstGeom prst="rect">
            <a:avLst/>
          </a:prstGeom>
        </p:spPr>
      </p:pic>
      <p:sp>
        <p:nvSpPr>
          <p:cNvPr id="63" name="Rectangle 6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6F079342-09E5-9E01-30C4-E0FF0CFD362D}"/>
              </a:ext>
            </a:extLst>
          </p:cNvPr>
          <p:cNvSpPr>
            <a:spLocks noGrp="1"/>
          </p:cNvSpPr>
          <p:nvPr>
            <p:ph type="ctrTitle"/>
          </p:nvPr>
        </p:nvSpPr>
        <p:spPr>
          <a:xfrm>
            <a:off x="404553" y="3091928"/>
            <a:ext cx="9078562" cy="2387600"/>
          </a:xfrm>
        </p:spPr>
        <p:txBody>
          <a:bodyPr>
            <a:normAutofit/>
          </a:bodyPr>
          <a:lstStyle/>
          <a:p>
            <a:pPr algn="l"/>
            <a:r>
              <a:rPr lang="tr-TR" sz="6600" dirty="0" err="1">
                <a:latin typeface="Times New Roman" panose="02020603050405020304" pitchFamily="18" charset="0"/>
                <a:cs typeface="Times New Roman" panose="02020603050405020304" pitchFamily="18" charset="0"/>
              </a:rPr>
              <a:t>Thyroid</a:t>
            </a:r>
            <a:r>
              <a:rPr lang="tr-TR" sz="6600" dirty="0">
                <a:latin typeface="Times New Roman" panose="02020603050405020304" pitchFamily="18" charset="0"/>
                <a:cs typeface="Times New Roman" panose="02020603050405020304" pitchFamily="18" charset="0"/>
              </a:rPr>
              <a:t> hastalığı tespiti</a:t>
            </a:r>
          </a:p>
        </p:txBody>
      </p:sp>
      <p:sp>
        <p:nvSpPr>
          <p:cNvPr id="65" name="Rectangle: Rounded Corners 6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lt Başlık 2">
            <a:extLst>
              <a:ext uri="{FF2B5EF4-FFF2-40B4-BE49-F238E27FC236}">
                <a16:creationId xmlns:a16="http://schemas.microsoft.com/office/drawing/2014/main" id="{5671DB83-5A93-45EB-34E6-2637C1D8DBD2}"/>
              </a:ext>
            </a:extLst>
          </p:cNvPr>
          <p:cNvSpPr>
            <a:spLocks noGrp="1"/>
          </p:cNvSpPr>
          <p:nvPr>
            <p:ph type="subTitle" idx="1"/>
          </p:nvPr>
        </p:nvSpPr>
        <p:spPr>
          <a:xfrm>
            <a:off x="404553" y="5624945"/>
            <a:ext cx="9078562" cy="592975"/>
          </a:xfrm>
        </p:spPr>
        <p:txBody>
          <a:bodyPr anchor="ctr">
            <a:normAutofit/>
          </a:bodyPr>
          <a:lstStyle/>
          <a:p>
            <a:pPr algn="l"/>
            <a:r>
              <a:rPr lang="tr-TR" sz="1700" dirty="0">
                <a:latin typeface="Times New Roman" panose="02020603050405020304" pitchFamily="18" charset="0"/>
                <a:cs typeface="Times New Roman" panose="02020603050405020304" pitchFamily="18" charset="0"/>
              </a:rPr>
              <a:t>Selin ŞENTÜRK-20010305</a:t>
            </a:r>
          </a:p>
        </p:txBody>
      </p:sp>
    </p:spTree>
    <p:extLst>
      <p:ext uri="{BB962C8B-B14F-4D97-AF65-F5344CB8AC3E}">
        <p14:creationId xmlns:p14="http://schemas.microsoft.com/office/powerpoint/2010/main" val="9108213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öroloji kliniğinde insan beyninin taraması">
            <a:extLst>
              <a:ext uri="{FF2B5EF4-FFF2-40B4-BE49-F238E27FC236}">
                <a16:creationId xmlns:a16="http://schemas.microsoft.com/office/drawing/2014/main" id="{F3C2BBA8-100B-EC21-1AE3-AB1ECD529BB2}"/>
              </a:ext>
            </a:extLst>
          </p:cNvPr>
          <p:cNvPicPr>
            <a:picLocks noChangeAspect="1"/>
          </p:cNvPicPr>
          <p:nvPr/>
        </p:nvPicPr>
        <p:blipFill rotWithShape="1">
          <a:blip r:embed="rId2"/>
          <a:srcRect l="51648" r="216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Başlık 1">
            <a:extLst>
              <a:ext uri="{FF2B5EF4-FFF2-40B4-BE49-F238E27FC236}">
                <a16:creationId xmlns:a16="http://schemas.microsoft.com/office/drawing/2014/main" id="{F77EC902-7B41-1361-52F4-28E1C2FFDCB8}"/>
              </a:ext>
            </a:extLst>
          </p:cNvPr>
          <p:cNvSpPr>
            <a:spLocks noGrp="1"/>
          </p:cNvSpPr>
          <p:nvPr>
            <p:ph type="title"/>
          </p:nvPr>
        </p:nvSpPr>
        <p:spPr>
          <a:xfrm>
            <a:off x="2752474" y="402470"/>
            <a:ext cx="6831188" cy="1322887"/>
          </a:xfrm>
        </p:spPr>
        <p:txBody>
          <a:bodyPr>
            <a:normAutofit/>
          </a:bodyPr>
          <a:lstStyle/>
          <a:p>
            <a:r>
              <a:rPr lang="tr-TR" dirty="0">
                <a:latin typeface="Times New Roman" panose="02020603050405020304" pitchFamily="18" charset="0"/>
                <a:cs typeface="Times New Roman" panose="02020603050405020304" pitchFamily="18" charset="0"/>
              </a:rPr>
              <a:t>DATASET</a:t>
            </a:r>
          </a:p>
        </p:txBody>
      </p:sp>
      <p:sp>
        <p:nvSpPr>
          <p:cNvPr id="3" name="İçerik Yer Tutucusu 2">
            <a:extLst>
              <a:ext uri="{FF2B5EF4-FFF2-40B4-BE49-F238E27FC236}">
                <a16:creationId xmlns:a16="http://schemas.microsoft.com/office/drawing/2014/main" id="{D2CC2AF5-377B-28C8-01CA-B8364FCB4E8C}"/>
              </a:ext>
            </a:extLst>
          </p:cNvPr>
          <p:cNvSpPr>
            <a:spLocks noGrp="1"/>
          </p:cNvSpPr>
          <p:nvPr>
            <p:ph idx="1"/>
          </p:nvPr>
        </p:nvSpPr>
        <p:spPr>
          <a:xfrm>
            <a:off x="726003" y="1675942"/>
            <a:ext cx="6516216" cy="3908585"/>
          </a:xfrm>
        </p:spPr>
        <p:txBody>
          <a:bodyPr>
            <a:noAutofit/>
          </a:bodyPr>
          <a:lstStyle/>
          <a:p>
            <a:r>
              <a:rPr lang="tr-TR" sz="1600" dirty="0" err="1">
                <a:latin typeface="Times New Roman" panose="02020603050405020304" pitchFamily="18" charset="0"/>
                <a:cs typeface="Times New Roman" panose="02020603050405020304" pitchFamily="18" charset="0"/>
              </a:rPr>
              <a:t>KAGGLE’da</a:t>
            </a:r>
            <a:r>
              <a:rPr lang="tr-TR" sz="1600" dirty="0">
                <a:latin typeface="Times New Roman" panose="02020603050405020304" pitchFamily="18" charset="0"/>
                <a:cs typeface="Times New Roman" panose="02020603050405020304" pitchFamily="18" charset="0"/>
              </a:rPr>
              <a:t> hastalık teşhisleri için birçok veri seti bulunur. Bu veri seti ise 3772 satır ve 30 sütundan oluşmaktadır.</a:t>
            </a:r>
          </a:p>
          <a:p>
            <a:r>
              <a:rPr lang="tr-TR" sz="1600" dirty="0">
                <a:latin typeface="Times New Roman" panose="02020603050405020304" pitchFamily="18" charset="0"/>
                <a:cs typeface="Times New Roman" panose="02020603050405020304" pitchFamily="18" charset="0"/>
              </a:rPr>
              <a:t>Veri seti </a:t>
            </a:r>
            <a:r>
              <a:rPr lang="tr-TR" sz="1600" dirty="0" err="1">
                <a:latin typeface="Times New Roman" panose="02020603050405020304" pitchFamily="18" charset="0"/>
                <a:cs typeface="Times New Roman" panose="02020603050405020304" pitchFamily="18" charset="0"/>
              </a:rPr>
              <a:t>yaş,cinsiyet,hamilelik</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durumu,ilaç</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kullanımı,lityum,psikolojik</a:t>
            </a:r>
            <a:r>
              <a:rPr lang="tr-TR" sz="1600" dirty="0">
                <a:latin typeface="Times New Roman" panose="02020603050405020304" pitchFamily="18" charset="0"/>
                <a:cs typeface="Times New Roman" panose="02020603050405020304" pitchFamily="18" charset="0"/>
              </a:rPr>
              <a:t> durum gibi sütunlardan oluşmaktadır.</a:t>
            </a:r>
          </a:p>
          <a:p>
            <a:r>
              <a:rPr lang="tr-TR" sz="1600" dirty="0">
                <a:latin typeface="Times New Roman" panose="02020603050405020304" pitchFamily="18" charset="0"/>
                <a:cs typeface="Times New Roman" panose="02020603050405020304" pitchFamily="18" charset="0"/>
              </a:rPr>
              <a:t>Eksik ve hatalı veriler veri </a:t>
            </a:r>
            <a:r>
              <a:rPr lang="tr-TR" sz="1600" dirty="0" err="1">
                <a:latin typeface="Times New Roman" panose="02020603050405020304" pitchFamily="18" charset="0"/>
                <a:cs typeface="Times New Roman" panose="02020603050405020304" pitchFamily="18" charset="0"/>
              </a:rPr>
              <a:t>önişlemeyle</a:t>
            </a:r>
            <a:r>
              <a:rPr lang="tr-TR" sz="1600" dirty="0">
                <a:latin typeface="Times New Roman" panose="02020603050405020304" pitchFamily="18" charset="0"/>
                <a:cs typeface="Times New Roman" panose="02020603050405020304" pitchFamily="18" charset="0"/>
              </a:rPr>
              <a:t> birlikte uygun hale getirildi. Eksik verilerin doldurulması, aykırı değerlerin tespiti ve düzeltilmesi gibi yöntemler de bu aşamada uygulandı.</a:t>
            </a:r>
          </a:p>
          <a:p>
            <a:r>
              <a:rPr lang="tr-TR" sz="1600" dirty="0" err="1">
                <a:latin typeface="Times New Roman" panose="02020603050405020304" pitchFamily="18" charset="0"/>
                <a:cs typeface="Times New Roman" panose="02020603050405020304" pitchFamily="18" charset="0"/>
              </a:rPr>
              <a:t>Tiroid</a:t>
            </a:r>
            <a:r>
              <a:rPr lang="tr-TR" sz="1600" dirty="0">
                <a:latin typeface="Times New Roman" panose="02020603050405020304" pitchFamily="18" charset="0"/>
                <a:cs typeface="Times New Roman" panose="02020603050405020304" pitchFamily="18" charset="0"/>
              </a:rPr>
              <a:t> hormon düzeyleri (TSH, T3, T4), cinsiyet, yaş gibi değişkenler genellikle hipotiroidi teşhisi için önemli özelliklerdir. Özellik seçimi, modelin performansını artırmak ve gereksiz özelliklerin etkisini azaltmak için </a:t>
            </a:r>
            <a:r>
              <a:rPr lang="tr-TR" sz="1600" dirty="0" err="1">
                <a:latin typeface="Times New Roman" panose="02020603050405020304" pitchFamily="18" charset="0"/>
                <a:cs typeface="Times New Roman" panose="02020603050405020304" pitchFamily="18" charset="0"/>
              </a:rPr>
              <a:t>kullanıldı.Daha</a:t>
            </a:r>
            <a:r>
              <a:rPr lang="tr-TR" sz="1600" dirty="0">
                <a:latin typeface="Times New Roman" panose="02020603050405020304" pitchFamily="18" charset="0"/>
                <a:cs typeface="Times New Roman" panose="02020603050405020304" pitchFamily="18" charset="0"/>
              </a:rPr>
              <a:t> sonra ise yapay sinir ağları modellemesi uygulanmıştır.</a:t>
            </a:r>
          </a:p>
          <a:p>
            <a:r>
              <a:rPr lang="tr-TR" sz="1600" dirty="0">
                <a:latin typeface="Times New Roman" panose="02020603050405020304" pitchFamily="18" charset="0"/>
                <a:cs typeface="Times New Roman" panose="02020603050405020304" pitchFamily="18" charset="0"/>
              </a:rPr>
              <a:t>Bunun yanı sıra Laboratuvar Test Sonuçları: </a:t>
            </a:r>
            <a:r>
              <a:rPr lang="tr-TR" sz="1600" dirty="0" err="1">
                <a:latin typeface="Times New Roman" panose="02020603050405020304" pitchFamily="18" charset="0"/>
                <a:cs typeface="Times New Roman" panose="02020603050405020304" pitchFamily="18" charset="0"/>
              </a:rPr>
              <a:t>Tiroid</a:t>
            </a:r>
            <a:r>
              <a:rPr lang="tr-TR" sz="1600" dirty="0">
                <a:latin typeface="Times New Roman" panose="02020603050405020304" pitchFamily="18" charset="0"/>
                <a:cs typeface="Times New Roman" panose="02020603050405020304" pitchFamily="18" charset="0"/>
              </a:rPr>
              <a:t> hormonlarının düzeylerini belirlemek için yapılan kan tahlilleri sonuçları bulunur. Bu, TSH (Tiroit Uyarıcı Hormon), T3 (</a:t>
            </a:r>
            <a:r>
              <a:rPr lang="tr-TR" sz="1600" dirty="0" err="1">
                <a:latin typeface="Times New Roman" panose="02020603050405020304" pitchFamily="18" charset="0"/>
                <a:cs typeface="Times New Roman" panose="02020603050405020304" pitchFamily="18" charset="0"/>
              </a:rPr>
              <a:t>Triiyodotironin</a:t>
            </a:r>
            <a:r>
              <a:rPr lang="tr-TR" sz="1600" dirty="0">
                <a:latin typeface="Times New Roman" panose="02020603050405020304" pitchFamily="18" charset="0"/>
                <a:cs typeface="Times New Roman" panose="02020603050405020304" pitchFamily="18" charset="0"/>
              </a:rPr>
              <a:t>) ve T4 (Tiroksin) gibi </a:t>
            </a:r>
            <a:r>
              <a:rPr lang="tr-TR" sz="1600" dirty="0" err="1">
                <a:latin typeface="Times New Roman" panose="02020603050405020304" pitchFamily="18" charset="0"/>
                <a:cs typeface="Times New Roman" panose="02020603050405020304" pitchFamily="18" charset="0"/>
              </a:rPr>
              <a:t>tiroid</a:t>
            </a:r>
            <a:r>
              <a:rPr lang="tr-TR" sz="1600" dirty="0">
                <a:latin typeface="Times New Roman" panose="02020603050405020304" pitchFamily="18" charset="0"/>
                <a:cs typeface="Times New Roman" panose="02020603050405020304" pitchFamily="18" charset="0"/>
              </a:rPr>
              <a:t> hormonlarının seviyelerini içerir. Hastaların </a:t>
            </a:r>
            <a:r>
              <a:rPr lang="tr-TR" sz="1600" dirty="0" err="1">
                <a:latin typeface="Times New Roman" panose="02020603050405020304" pitchFamily="18" charset="0"/>
                <a:cs typeface="Times New Roman" panose="02020603050405020304" pitchFamily="18" charset="0"/>
              </a:rPr>
              <a:t>tiroid</a:t>
            </a:r>
            <a:r>
              <a:rPr lang="tr-TR" sz="1600" dirty="0">
                <a:latin typeface="Times New Roman" panose="02020603050405020304" pitchFamily="18" charset="0"/>
                <a:cs typeface="Times New Roman" panose="02020603050405020304" pitchFamily="18" charset="0"/>
              </a:rPr>
              <a:t> hastalığına ilişkin semptomları veya şikayetleri kaydedilmiştir.</a:t>
            </a:r>
          </a:p>
          <a:p>
            <a:r>
              <a:rPr lang="tr-TR" sz="1600" dirty="0">
                <a:latin typeface="Times New Roman" panose="02020603050405020304" pitchFamily="18" charset="0"/>
                <a:cs typeface="Times New Roman" panose="02020603050405020304" pitchFamily="18" charset="0"/>
              </a:rPr>
              <a:t>Hastaların tanıları, </a:t>
            </a:r>
            <a:r>
              <a:rPr lang="tr-TR" sz="1600" dirty="0" err="1">
                <a:latin typeface="Times New Roman" panose="02020603050405020304" pitchFamily="18" charset="0"/>
                <a:cs typeface="Times New Roman" panose="02020603050405020304" pitchFamily="18" charset="0"/>
              </a:rPr>
              <a:t>tiroid</a:t>
            </a:r>
            <a:r>
              <a:rPr lang="tr-TR" sz="1600" dirty="0">
                <a:latin typeface="Times New Roman" panose="02020603050405020304" pitchFamily="18" charset="0"/>
                <a:cs typeface="Times New Roman" panose="02020603050405020304" pitchFamily="18" charset="0"/>
              </a:rPr>
              <a:t> hastalığının türü (hipotiroidi, hipertiroidi, guatr, tümör vb.) kaydedilmiştir.</a:t>
            </a:r>
          </a:p>
        </p:txBody>
      </p:sp>
    </p:spTree>
    <p:extLst>
      <p:ext uri="{BB962C8B-B14F-4D97-AF65-F5344CB8AC3E}">
        <p14:creationId xmlns:p14="http://schemas.microsoft.com/office/powerpoint/2010/main" val="2699809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E3F853F-EA11-88DD-FD3E-FAB08C722D0B}"/>
              </a:ext>
            </a:extLst>
          </p:cNvPr>
          <p:cNvSpPr>
            <a:spLocks noGrp="1"/>
          </p:cNvSpPr>
          <p:nvPr>
            <p:ph type="title"/>
          </p:nvPr>
        </p:nvSpPr>
        <p:spPr>
          <a:xfrm>
            <a:off x="5799105" y="872783"/>
            <a:ext cx="5458838" cy="1325563"/>
          </a:xfrm>
        </p:spPr>
        <p:txBody>
          <a:bodyPr>
            <a:normAutofit/>
          </a:bodyPr>
          <a:lstStyle/>
          <a:p>
            <a:pPr algn="ctr"/>
            <a:r>
              <a:rPr lang="tr-TR" dirty="0">
                <a:latin typeface="Times New Roman" panose="02020603050405020304" pitchFamily="18" charset="0"/>
                <a:cs typeface="Times New Roman" panose="02020603050405020304" pitchFamily="18" charset="0"/>
              </a:rPr>
              <a:t>ARCHİTECTURE</a:t>
            </a:r>
            <a:br>
              <a:rPr lang="tr-TR" dirty="0"/>
            </a:br>
            <a:endParaRPr lang="tr-TR" dirty="0"/>
          </a:p>
        </p:txBody>
      </p:sp>
      <p:sp>
        <p:nvSpPr>
          <p:cNvPr id="18" name="Freeform: Shape 1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Mavi ve yeşil cam paneller">
            <a:extLst>
              <a:ext uri="{FF2B5EF4-FFF2-40B4-BE49-F238E27FC236}">
                <a16:creationId xmlns:a16="http://schemas.microsoft.com/office/drawing/2014/main" id="{31167F1A-5DD7-2DB8-EC30-B301180EB813}"/>
              </a:ext>
            </a:extLst>
          </p:cNvPr>
          <p:cNvPicPr>
            <a:picLocks noChangeAspect="1"/>
          </p:cNvPicPr>
          <p:nvPr/>
        </p:nvPicPr>
        <p:blipFill rotWithShape="1">
          <a:blip r:embed="rId2"/>
          <a:srcRect l="20352" r="20114" b="-1"/>
          <a:stretch/>
        </p:blipFill>
        <p:spPr>
          <a:xfrm>
            <a:off x="703182" y="665882"/>
            <a:ext cx="4777381" cy="535649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5" name="İçerik Yer Tutucusu 2">
            <a:extLst>
              <a:ext uri="{FF2B5EF4-FFF2-40B4-BE49-F238E27FC236}">
                <a16:creationId xmlns:a16="http://schemas.microsoft.com/office/drawing/2014/main" id="{480C44DB-BC2E-E1E8-7648-C75EF058EA7D}"/>
              </a:ext>
            </a:extLst>
          </p:cNvPr>
          <p:cNvSpPr>
            <a:spLocks noGrp="1"/>
          </p:cNvSpPr>
          <p:nvPr>
            <p:ph idx="1"/>
          </p:nvPr>
        </p:nvSpPr>
        <p:spPr>
          <a:xfrm>
            <a:off x="5894961" y="1984443"/>
            <a:ext cx="5681523" cy="4386860"/>
          </a:xfrm>
        </p:spPr>
        <p:txBody>
          <a:bodyPr>
            <a:normAutofit/>
          </a:bodyPr>
          <a:lstStyle/>
          <a:p>
            <a:pPr marL="0" indent="0">
              <a:buNone/>
            </a:pPr>
            <a:r>
              <a:rPr lang="tr-TR" sz="1500" dirty="0">
                <a:latin typeface="Times New Roman" panose="02020603050405020304" pitchFamily="18" charset="0"/>
                <a:cs typeface="Times New Roman" panose="02020603050405020304" pitchFamily="18" charset="0"/>
              </a:rPr>
              <a:t>Yapay sinir ağı (YSA) modeli, biyolojik sinir ağlarından ilham alarak tasarlanan bir makine öğrenimi modelidir. Yapay sinir ağları, karmaşık veri yapılarını modellemek ve karmaşık ilişkileri öğrenmek için kullanılır.</a:t>
            </a:r>
          </a:p>
          <a:p>
            <a:pPr marL="0" indent="0">
              <a:buNone/>
            </a:pPr>
            <a:r>
              <a:rPr lang="tr-TR" sz="1500" dirty="0">
                <a:latin typeface="Times New Roman" panose="02020603050405020304" pitchFamily="18" charset="0"/>
                <a:cs typeface="Times New Roman" panose="02020603050405020304" pitchFamily="18" charset="0"/>
              </a:rPr>
              <a:t>YSA modeli, eğitim veri setine dayalı olarak ağırlıkları ve eşik değerlerini ayarlamak için bir eğitim süreci geçirir. Eğitim süreci, giriş verilerini modele besleyerek gerçek çıktılarla tahmin edilen çıktılar arasındaki farkı minimize etmek için gerçekleştirilen iteratif bir optimizasyon işlemidir.</a:t>
            </a:r>
          </a:p>
          <a:p>
            <a:pPr marL="0" indent="0">
              <a:buNone/>
            </a:pPr>
            <a:r>
              <a:rPr lang="tr-TR" sz="1500" dirty="0">
                <a:latin typeface="Times New Roman" panose="02020603050405020304" pitchFamily="18" charset="0"/>
                <a:cs typeface="Times New Roman" panose="02020603050405020304" pitchFamily="18" charset="0"/>
              </a:rPr>
              <a:t>Görüntü ve ses işleme, doğal dil işleme, tahminleme, sınıflandırma gibi birçok alanda kullanılmaktadır. Ayrıca, derin öğrenme yöntemlerinin temelini oluşturan derin sinir ağları da YSA modelleri üzerine kurulmuştur.</a:t>
            </a:r>
          </a:p>
          <a:p>
            <a:pPr marL="0" indent="0">
              <a:buNone/>
            </a:pPr>
            <a:r>
              <a:rPr lang="tr-TR" sz="1500" dirty="0">
                <a:latin typeface="Times New Roman" panose="02020603050405020304" pitchFamily="18" charset="0"/>
                <a:cs typeface="Times New Roman" panose="02020603050405020304" pitchFamily="18" charset="0"/>
              </a:rPr>
              <a:t>Bu modelde ise yapay sinir ağı modeli Dense ve </a:t>
            </a:r>
            <a:r>
              <a:rPr lang="tr-TR" sz="1500" dirty="0" err="1">
                <a:latin typeface="Times New Roman" panose="02020603050405020304" pitchFamily="18" charset="0"/>
                <a:cs typeface="Times New Roman" panose="02020603050405020304" pitchFamily="18" charset="0"/>
              </a:rPr>
              <a:t>Dropout</a:t>
            </a:r>
            <a:r>
              <a:rPr lang="tr-TR" sz="1500" dirty="0">
                <a:latin typeface="Times New Roman" panose="02020603050405020304" pitchFamily="18" charset="0"/>
                <a:cs typeface="Times New Roman" panose="02020603050405020304" pitchFamily="18" charset="0"/>
              </a:rPr>
              <a:t> ile birlikte çalıştı. Giriş verilerinden başlayarak sinir ağı üzerinden geçerek çıkış değeri üretmiştir. Sonra modelin özetini görüntüler. Görüntüledikten sonra toplam parametre sayısıyla eğitilebilir parametre sayısını gösterir.</a:t>
            </a:r>
          </a:p>
        </p:txBody>
      </p:sp>
    </p:spTree>
    <p:extLst>
      <p:ext uri="{BB962C8B-B14F-4D97-AF65-F5344CB8AC3E}">
        <p14:creationId xmlns:p14="http://schemas.microsoft.com/office/powerpoint/2010/main" val="1922373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F0CCC29-1ADF-400B-B2E2-87AE5F0F3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3" name="Color">
              <a:extLst>
                <a:ext uri="{FF2B5EF4-FFF2-40B4-BE49-F238E27FC236}">
                  <a16:creationId xmlns:a16="http://schemas.microsoft.com/office/drawing/2014/main" id="{BD9615F1-E1A8-4B27-A6A8-4F50A77B2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olor">
              <a:extLst>
                <a:ext uri="{FF2B5EF4-FFF2-40B4-BE49-F238E27FC236}">
                  <a16:creationId xmlns:a16="http://schemas.microsoft.com/office/drawing/2014/main" id="{BE138890-F764-4F96-86CE-30B4D8713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Resim 4" descr="metin, ekran görüntüsü, sayı, numara, yazılım içeren bir resim&#10;&#10;Açıklama otomatik olarak oluşturuldu">
            <a:extLst>
              <a:ext uri="{FF2B5EF4-FFF2-40B4-BE49-F238E27FC236}">
                <a16:creationId xmlns:a16="http://schemas.microsoft.com/office/drawing/2014/main" id="{E599BEEF-12FA-58ED-94B0-A2AD67F702DF}"/>
              </a:ext>
            </a:extLst>
          </p:cNvPr>
          <p:cNvPicPr>
            <a:picLocks noChangeAspect="1"/>
          </p:cNvPicPr>
          <p:nvPr/>
        </p:nvPicPr>
        <p:blipFill>
          <a:blip r:embed="rId2"/>
          <a:stretch>
            <a:fillRect/>
          </a:stretch>
        </p:blipFill>
        <p:spPr>
          <a:xfrm>
            <a:off x="7365756" y="841249"/>
            <a:ext cx="3516182" cy="4450864"/>
          </a:xfrm>
          <a:prstGeom prst="rect">
            <a:avLst/>
          </a:prstGeom>
        </p:spPr>
      </p:pic>
      <p:pic>
        <p:nvPicPr>
          <p:cNvPr id="7" name="Resim 6" descr="metin, ekran görüntüsü, çizgi, yazı tipi içeren bir resim&#10;&#10;Açıklama otomatik olarak oluşturuldu">
            <a:extLst>
              <a:ext uri="{FF2B5EF4-FFF2-40B4-BE49-F238E27FC236}">
                <a16:creationId xmlns:a16="http://schemas.microsoft.com/office/drawing/2014/main" id="{2041E3BA-CF07-EBDE-760F-D235639B00BD}"/>
              </a:ext>
            </a:extLst>
          </p:cNvPr>
          <p:cNvPicPr>
            <a:picLocks noChangeAspect="1"/>
          </p:cNvPicPr>
          <p:nvPr/>
        </p:nvPicPr>
        <p:blipFill>
          <a:blip r:embed="rId3"/>
          <a:stretch>
            <a:fillRect/>
          </a:stretch>
        </p:blipFill>
        <p:spPr>
          <a:xfrm>
            <a:off x="6218159" y="5637930"/>
            <a:ext cx="5811377" cy="755478"/>
          </a:xfrm>
          <a:prstGeom prst="rect">
            <a:avLst/>
          </a:prstGeom>
        </p:spPr>
      </p:pic>
      <p:grpSp>
        <p:nvGrpSpPr>
          <p:cNvPr id="46" name="Group 4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7" name="Freeform: Shape 4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Freeform: Shape 5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3" name="Freeform: Shape 5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Başlık 1">
            <a:extLst>
              <a:ext uri="{FF2B5EF4-FFF2-40B4-BE49-F238E27FC236}">
                <a16:creationId xmlns:a16="http://schemas.microsoft.com/office/drawing/2014/main" id="{3B506E8F-85DA-2E10-EB36-6F57CB99AD59}"/>
              </a:ext>
            </a:extLst>
          </p:cNvPr>
          <p:cNvSpPr>
            <a:spLocks noGrp="1"/>
          </p:cNvSpPr>
          <p:nvPr>
            <p:ph type="title"/>
          </p:nvPr>
        </p:nvSpPr>
        <p:spPr>
          <a:xfrm>
            <a:off x="793890" y="-1019365"/>
            <a:ext cx="5074368" cy="3018870"/>
          </a:xfrm>
        </p:spPr>
        <p:txBody>
          <a:bodyPr anchor="b">
            <a:normAutofit/>
          </a:bodyPr>
          <a:lstStyle/>
          <a:p>
            <a:r>
              <a:rPr lang="tr-TR" sz="4800" dirty="0">
                <a:solidFill>
                  <a:schemeClr val="bg1"/>
                </a:solidFill>
                <a:latin typeface="Times New Roman" panose="02020603050405020304" pitchFamily="18" charset="0"/>
                <a:cs typeface="Times New Roman" panose="02020603050405020304" pitchFamily="18" charset="0"/>
              </a:rPr>
              <a:t>LOSS FUNCTİON</a:t>
            </a:r>
          </a:p>
        </p:txBody>
      </p:sp>
      <p:sp>
        <p:nvSpPr>
          <p:cNvPr id="3" name="İçerik Yer Tutucusu 2">
            <a:extLst>
              <a:ext uri="{FF2B5EF4-FFF2-40B4-BE49-F238E27FC236}">
                <a16:creationId xmlns:a16="http://schemas.microsoft.com/office/drawing/2014/main" id="{14CDBAFE-D3EE-3604-1B0E-EF297DD1A1B1}"/>
              </a:ext>
            </a:extLst>
          </p:cNvPr>
          <p:cNvSpPr>
            <a:spLocks noGrp="1"/>
          </p:cNvSpPr>
          <p:nvPr>
            <p:ph idx="1"/>
          </p:nvPr>
        </p:nvSpPr>
        <p:spPr>
          <a:xfrm>
            <a:off x="584901" y="2345408"/>
            <a:ext cx="5074368" cy="3292521"/>
          </a:xfrm>
        </p:spPr>
        <p:txBody>
          <a:bodyPr anchor="t">
            <a:noAutofit/>
          </a:bodyPr>
          <a:lstStyle/>
          <a:p>
            <a:r>
              <a:rPr lang="tr-TR" sz="1800" dirty="0" err="1">
                <a:solidFill>
                  <a:schemeClr val="bg1"/>
                </a:solidFill>
                <a:latin typeface="Times New Roman" panose="02020603050405020304" pitchFamily="18" charset="0"/>
                <a:cs typeface="Times New Roman" panose="02020603050405020304" pitchFamily="18" charset="0"/>
              </a:rPr>
              <a:t>Tiroid</a:t>
            </a:r>
            <a:r>
              <a:rPr lang="tr-TR" sz="1800" dirty="0">
                <a:solidFill>
                  <a:schemeClr val="bg1"/>
                </a:solidFill>
                <a:latin typeface="Times New Roman" panose="02020603050405020304" pitchFamily="18" charset="0"/>
                <a:cs typeface="Times New Roman" panose="02020603050405020304" pitchFamily="18" charset="0"/>
              </a:rPr>
              <a:t> hastalığı tespiti projesinde, kayıp fonksiyonu (</a:t>
            </a:r>
            <a:r>
              <a:rPr lang="tr-TR" sz="1800" dirty="0" err="1">
                <a:solidFill>
                  <a:schemeClr val="bg1"/>
                </a:solidFill>
                <a:latin typeface="Times New Roman" panose="02020603050405020304" pitchFamily="18" charset="0"/>
                <a:cs typeface="Times New Roman" panose="02020603050405020304" pitchFamily="18" charset="0"/>
              </a:rPr>
              <a:t>loss</a:t>
            </a:r>
            <a:r>
              <a:rPr lang="tr-TR" sz="1800" dirty="0">
                <a:solidFill>
                  <a:schemeClr val="bg1"/>
                </a:solidFill>
                <a:latin typeface="Times New Roman" panose="02020603050405020304" pitchFamily="18" charset="0"/>
                <a:cs typeface="Times New Roman" panose="02020603050405020304" pitchFamily="18" charset="0"/>
              </a:rPr>
              <a:t> </a:t>
            </a:r>
            <a:r>
              <a:rPr lang="tr-TR" sz="1800" dirty="0" err="1">
                <a:solidFill>
                  <a:schemeClr val="bg1"/>
                </a:solidFill>
                <a:latin typeface="Times New Roman" panose="02020603050405020304" pitchFamily="18" charset="0"/>
                <a:cs typeface="Times New Roman" panose="02020603050405020304" pitchFamily="18" charset="0"/>
              </a:rPr>
              <a:t>function</a:t>
            </a:r>
            <a:r>
              <a:rPr lang="tr-TR" sz="1800" dirty="0">
                <a:solidFill>
                  <a:schemeClr val="bg1"/>
                </a:solidFill>
                <a:latin typeface="Times New Roman" panose="02020603050405020304" pitchFamily="18" charset="0"/>
                <a:cs typeface="Times New Roman" panose="02020603050405020304" pitchFamily="18" charset="0"/>
              </a:rPr>
              <a:t>) modelin eğitimi sırasında kullanılan bir metriktir. Çok sınıflı sınıflandırma problemlerinde modelin performansını ölçmek ve optimize etmek için yaygın olarak kullanılan bir yöntemdir. Bu fonksiyon, tahminlerin gerçek etiketlerle ne kadar uyumlu olduğunu hesaplar ve modelin doğru sınıflara yakın tahminler yapmasını teşvik eder ve bir hata değeri hesaplar. </a:t>
            </a:r>
          </a:p>
          <a:p>
            <a:endParaRPr lang="tr-TR" sz="1800" dirty="0">
              <a:solidFill>
                <a:schemeClr val="bg1"/>
              </a:solidFill>
              <a:latin typeface="Times New Roman" panose="02020603050405020304" pitchFamily="18" charset="0"/>
              <a:cs typeface="Times New Roman" panose="02020603050405020304" pitchFamily="18" charset="0"/>
            </a:endParaRPr>
          </a:p>
          <a:p>
            <a:r>
              <a:rPr lang="tr-TR" sz="1800" dirty="0">
                <a:solidFill>
                  <a:schemeClr val="bg1"/>
                </a:solidFill>
                <a:latin typeface="Times New Roman" panose="02020603050405020304" pitchFamily="18" charset="0"/>
                <a:cs typeface="Times New Roman" panose="02020603050405020304" pitchFamily="18" charset="0"/>
              </a:rPr>
              <a:t>İlk olarak 30.satırda her sütundaki eksik değerlerin sayısı belirlendi. Daha sonra bu eksik değerler doldurularak en sonunda 79.satırdaki çıktıyı doğruluk oranıyla birlikte bize vermiştir.</a:t>
            </a:r>
          </a:p>
        </p:txBody>
      </p:sp>
    </p:spTree>
    <p:extLst>
      <p:ext uri="{BB962C8B-B14F-4D97-AF65-F5344CB8AC3E}">
        <p14:creationId xmlns:p14="http://schemas.microsoft.com/office/powerpoint/2010/main" val="658116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E1A56E-4DEA-4EEE-B137-4B87444BF35C}"/>
              </a:ext>
            </a:extLst>
          </p:cNvPr>
          <p:cNvSpPr>
            <a:spLocks noGrp="1"/>
          </p:cNvSpPr>
          <p:nvPr>
            <p:ph type="title"/>
          </p:nvPr>
        </p:nvSpPr>
        <p:spPr/>
        <p:txBody>
          <a:bodyPr/>
          <a:lstStyle/>
          <a:p>
            <a:pPr algn="ctr"/>
            <a:r>
              <a:rPr lang="tr-TR" dirty="0">
                <a:latin typeface="Times New Roman" panose="02020603050405020304" pitchFamily="18" charset="0"/>
                <a:cs typeface="Times New Roman" panose="02020603050405020304" pitchFamily="18" charset="0"/>
              </a:rPr>
              <a:t>PERFORMENCE METRİC</a:t>
            </a:r>
            <a:br>
              <a:rPr lang="tr-TR" dirty="0"/>
            </a:br>
            <a:endParaRPr lang="tr-TR" dirty="0"/>
          </a:p>
        </p:txBody>
      </p:sp>
      <p:sp>
        <p:nvSpPr>
          <p:cNvPr id="8" name="Metin kutusu 7">
            <a:extLst>
              <a:ext uri="{FF2B5EF4-FFF2-40B4-BE49-F238E27FC236}">
                <a16:creationId xmlns:a16="http://schemas.microsoft.com/office/drawing/2014/main" id="{E88BDC2B-63FE-79F5-7900-0D4CFF289781}"/>
              </a:ext>
            </a:extLst>
          </p:cNvPr>
          <p:cNvSpPr txBox="1"/>
          <p:nvPr/>
        </p:nvSpPr>
        <p:spPr>
          <a:xfrm>
            <a:off x="6172200" y="2281976"/>
            <a:ext cx="5425440" cy="707886"/>
          </a:xfrm>
          <a:prstGeom prst="rect">
            <a:avLst/>
          </a:prstGeom>
          <a:noFill/>
        </p:spPr>
        <p:txBody>
          <a:bodyPr wrap="square" rtlCol="0">
            <a:spAutoFit/>
          </a:bodyPr>
          <a:lstStyle/>
          <a:p>
            <a:pPr algn="ctr"/>
            <a:r>
              <a:rPr lang="tr-TR" sz="2000" dirty="0">
                <a:latin typeface="Times New Roman" panose="02020603050405020304" pitchFamily="18" charset="0"/>
                <a:cs typeface="Times New Roman" panose="02020603050405020304" pitchFamily="18" charset="0"/>
              </a:rPr>
              <a:t>PERFORMANS SONUCUNDAKİ KAYIP DEĞERİ VE DOĞRULUK DEĞERİ</a:t>
            </a:r>
          </a:p>
        </p:txBody>
      </p:sp>
      <p:pic>
        <p:nvPicPr>
          <p:cNvPr id="14" name="İçerik Yer Tutucusu 13" descr="metin, yazı tipi, çizgi, ekran görüntüsü içeren bir resim&#10;&#10;Açıklama otomatik olarak oluşturuldu">
            <a:extLst>
              <a:ext uri="{FF2B5EF4-FFF2-40B4-BE49-F238E27FC236}">
                <a16:creationId xmlns:a16="http://schemas.microsoft.com/office/drawing/2014/main" id="{14C093DD-96CB-49DC-ED53-522F8E200CE1}"/>
              </a:ext>
            </a:extLst>
          </p:cNvPr>
          <p:cNvPicPr>
            <a:picLocks noGrp="1" noChangeAspect="1"/>
          </p:cNvPicPr>
          <p:nvPr>
            <p:ph sz="half" idx="2"/>
          </p:nvPr>
        </p:nvPicPr>
        <p:blipFill>
          <a:blip r:embed="rId2"/>
          <a:stretch>
            <a:fillRect/>
          </a:stretch>
        </p:blipFill>
        <p:spPr>
          <a:xfrm>
            <a:off x="6416040" y="3522533"/>
            <a:ext cx="5181600" cy="2249001"/>
          </a:xfrm>
        </p:spPr>
      </p:pic>
      <p:pic>
        <p:nvPicPr>
          <p:cNvPr id="19" name="İçerik Yer Tutucusu 18" descr="metin, sayı, numara, yazı tipi, çizgi içeren bir resim&#10;&#10;Açıklama otomatik olarak oluşturuldu">
            <a:extLst>
              <a:ext uri="{FF2B5EF4-FFF2-40B4-BE49-F238E27FC236}">
                <a16:creationId xmlns:a16="http://schemas.microsoft.com/office/drawing/2014/main" id="{EC33F550-30E5-ABC3-6829-C8D937A106BD}"/>
              </a:ext>
            </a:extLst>
          </p:cNvPr>
          <p:cNvPicPr>
            <a:picLocks noGrp="1" noChangeAspect="1"/>
          </p:cNvPicPr>
          <p:nvPr>
            <p:ph sz="half" idx="1"/>
          </p:nvPr>
        </p:nvPicPr>
        <p:blipFill>
          <a:blip r:embed="rId3"/>
          <a:stretch>
            <a:fillRect/>
          </a:stretch>
        </p:blipFill>
        <p:spPr>
          <a:xfrm>
            <a:off x="294312" y="2802194"/>
            <a:ext cx="5181600" cy="3451122"/>
          </a:xfrm>
        </p:spPr>
      </p:pic>
      <p:sp>
        <p:nvSpPr>
          <p:cNvPr id="20" name="Metin kutusu 19">
            <a:extLst>
              <a:ext uri="{FF2B5EF4-FFF2-40B4-BE49-F238E27FC236}">
                <a16:creationId xmlns:a16="http://schemas.microsoft.com/office/drawing/2014/main" id="{E3F65F63-B635-4DCA-2225-9197E7407CA6}"/>
              </a:ext>
            </a:extLst>
          </p:cNvPr>
          <p:cNvSpPr txBox="1"/>
          <p:nvPr/>
        </p:nvSpPr>
        <p:spPr>
          <a:xfrm>
            <a:off x="594360" y="1912644"/>
            <a:ext cx="4685563" cy="707886"/>
          </a:xfrm>
          <a:prstGeom prst="rect">
            <a:avLst/>
          </a:prstGeom>
          <a:noFill/>
        </p:spPr>
        <p:txBody>
          <a:bodyPr wrap="square" rtlCol="0">
            <a:spAutoFit/>
          </a:bodyPr>
          <a:lstStyle/>
          <a:p>
            <a:pPr algn="ctr"/>
            <a:r>
              <a:rPr lang="tr-TR" sz="2000" dirty="0">
                <a:latin typeface="Times New Roman" panose="02020603050405020304" pitchFamily="18" charset="0"/>
                <a:cs typeface="Times New Roman" panose="02020603050405020304" pitchFamily="18" charset="0"/>
              </a:rPr>
              <a:t>MODEL EĞİTİMİ SONUCUNDA ÖĞRENME HIZI </a:t>
            </a:r>
          </a:p>
        </p:txBody>
      </p:sp>
    </p:spTree>
    <p:extLst>
      <p:ext uri="{BB962C8B-B14F-4D97-AF65-F5344CB8AC3E}">
        <p14:creationId xmlns:p14="http://schemas.microsoft.com/office/powerpoint/2010/main" val="328546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aşlık 4">
            <a:extLst>
              <a:ext uri="{FF2B5EF4-FFF2-40B4-BE49-F238E27FC236}">
                <a16:creationId xmlns:a16="http://schemas.microsoft.com/office/drawing/2014/main" id="{B1FA62A0-5CBC-618E-DFAF-555E903C331E}"/>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5600" kern="1200">
                <a:solidFill>
                  <a:schemeClr val="tx1"/>
                </a:solidFill>
                <a:latin typeface="+mj-lt"/>
                <a:ea typeface="+mj-ea"/>
                <a:cs typeface="+mj-cs"/>
              </a:rPr>
              <a:t>Experimental Results and Discussion</a:t>
            </a:r>
            <a:br>
              <a:rPr lang="en-US" sz="5600" b="1" kern="1200">
                <a:solidFill>
                  <a:schemeClr val="tx1"/>
                </a:solidFill>
                <a:latin typeface="+mj-lt"/>
                <a:ea typeface="+mj-ea"/>
                <a:cs typeface="+mj-cs"/>
              </a:rPr>
            </a:br>
            <a:endParaRPr lang="en-US" sz="5600" kern="1200">
              <a:solidFill>
                <a:schemeClr val="tx1"/>
              </a:solidFill>
              <a:latin typeface="+mj-lt"/>
              <a:ea typeface="+mj-ea"/>
              <a:cs typeface="+mj-cs"/>
            </a:endParaRPr>
          </a:p>
        </p:txBody>
      </p:sp>
      <p:grpSp>
        <p:nvGrpSpPr>
          <p:cNvPr id="15" name="Group 1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6" name="Straight Connector 1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Resim 7" descr="metin, ekran görüntüsü, öykü gelişim çizgisi; kumpas; grafiğini çıkarma, diyagram içeren bir resim&#10;&#10;Açıklama otomatik olarak oluşturuldu">
            <a:extLst>
              <a:ext uri="{FF2B5EF4-FFF2-40B4-BE49-F238E27FC236}">
                <a16:creationId xmlns:a16="http://schemas.microsoft.com/office/drawing/2014/main" id="{67EC5620-16F7-639E-497F-917D1D9AFC4E}"/>
              </a:ext>
            </a:extLst>
          </p:cNvPr>
          <p:cNvPicPr>
            <a:picLocks noChangeAspect="1"/>
          </p:cNvPicPr>
          <p:nvPr/>
        </p:nvPicPr>
        <p:blipFill>
          <a:blip r:embed="rId2"/>
          <a:stretch>
            <a:fillRect/>
          </a:stretch>
        </p:blipFill>
        <p:spPr>
          <a:xfrm>
            <a:off x="5640572" y="681474"/>
            <a:ext cx="5608830" cy="5384476"/>
          </a:xfrm>
          <a:prstGeom prst="rect">
            <a:avLst/>
          </a:prstGeom>
        </p:spPr>
      </p:pic>
    </p:spTree>
    <p:extLst>
      <p:ext uri="{BB962C8B-B14F-4D97-AF65-F5344CB8AC3E}">
        <p14:creationId xmlns:p14="http://schemas.microsoft.com/office/powerpoint/2010/main" val="2119390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5E2F3CC-F5F8-D328-61B5-2EF7EDBB1D75}"/>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5600" kern="1200">
                <a:solidFill>
                  <a:schemeClr val="tx1"/>
                </a:solidFill>
                <a:latin typeface="+mj-lt"/>
                <a:ea typeface="+mj-ea"/>
                <a:cs typeface="+mj-cs"/>
              </a:rPr>
              <a:t>Experimental Results and Discussion</a:t>
            </a:r>
          </a:p>
        </p:txBody>
      </p:sp>
      <p:grpSp>
        <p:nvGrpSpPr>
          <p:cNvPr id="22" name="Group 1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3" name="Straight Connector 1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öykü gelişim çizgisi; kumpas; grafiğini çıkarma, çizgi, diyagram içeren bir resim&#10;&#10;Açıklama otomatik olarak oluşturuldu">
            <a:extLst>
              <a:ext uri="{FF2B5EF4-FFF2-40B4-BE49-F238E27FC236}">
                <a16:creationId xmlns:a16="http://schemas.microsoft.com/office/drawing/2014/main" id="{76610F27-B191-AEE9-46E8-51577110CE30}"/>
              </a:ext>
            </a:extLst>
          </p:cNvPr>
          <p:cNvPicPr>
            <a:picLocks noChangeAspect="1"/>
          </p:cNvPicPr>
          <p:nvPr/>
        </p:nvPicPr>
        <p:blipFill>
          <a:blip r:embed="rId2"/>
          <a:stretch>
            <a:fillRect/>
          </a:stretch>
        </p:blipFill>
        <p:spPr>
          <a:xfrm>
            <a:off x="5640572" y="681474"/>
            <a:ext cx="5608830" cy="5384476"/>
          </a:xfrm>
          <a:prstGeom prst="rect">
            <a:avLst/>
          </a:prstGeom>
        </p:spPr>
      </p:pic>
    </p:spTree>
    <p:extLst>
      <p:ext uri="{BB962C8B-B14F-4D97-AF65-F5344CB8AC3E}">
        <p14:creationId xmlns:p14="http://schemas.microsoft.com/office/powerpoint/2010/main" val="2428365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68717E5B-2C1D-4094-9D25-6FF6FBD92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 y="1219200"/>
            <a:ext cx="4510838" cy="380455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Başlık 1">
            <a:extLst>
              <a:ext uri="{FF2B5EF4-FFF2-40B4-BE49-F238E27FC236}">
                <a16:creationId xmlns:a16="http://schemas.microsoft.com/office/drawing/2014/main" id="{C272B091-BB4F-364C-2B2B-80AAB6F55870}"/>
              </a:ext>
            </a:extLst>
          </p:cNvPr>
          <p:cNvSpPr>
            <a:spLocks noGrp="1"/>
          </p:cNvSpPr>
          <p:nvPr>
            <p:ph type="title"/>
          </p:nvPr>
        </p:nvSpPr>
        <p:spPr>
          <a:xfrm>
            <a:off x="1139044" y="2090114"/>
            <a:ext cx="3382890" cy="2481886"/>
          </a:xfrm>
        </p:spPr>
        <p:txBody>
          <a:bodyPr>
            <a:normAutofit/>
          </a:bodyPr>
          <a:lstStyle/>
          <a:p>
            <a:pPr algn="ctr"/>
            <a:r>
              <a:rPr lang="en-GB">
                <a:latin typeface="Times New Roman" panose="02020603050405020304" pitchFamily="18" charset="0"/>
                <a:cs typeface="Times New Roman" panose="02020603050405020304" pitchFamily="18" charset="0"/>
              </a:rPr>
              <a:t>Experimental Results and Discussion</a:t>
            </a:r>
            <a:endParaRPr lang="tr-TR"/>
          </a:p>
        </p:txBody>
      </p:sp>
      <p:sp>
        <p:nvSpPr>
          <p:cNvPr id="3" name="İçerik Yer Tutucusu 2">
            <a:extLst>
              <a:ext uri="{FF2B5EF4-FFF2-40B4-BE49-F238E27FC236}">
                <a16:creationId xmlns:a16="http://schemas.microsoft.com/office/drawing/2014/main" id="{8AAF3795-771F-89B0-E1F5-8AC68F439DD9}"/>
              </a:ext>
            </a:extLst>
          </p:cNvPr>
          <p:cNvSpPr>
            <a:spLocks noGrp="1"/>
          </p:cNvSpPr>
          <p:nvPr>
            <p:ph idx="1"/>
          </p:nvPr>
        </p:nvSpPr>
        <p:spPr>
          <a:xfrm>
            <a:off x="5285014" y="964850"/>
            <a:ext cx="6068786" cy="4928300"/>
          </a:xfrm>
        </p:spPr>
        <p:txBody>
          <a:bodyPr anchor="ctr">
            <a:normAutofit/>
          </a:bodyPr>
          <a:lstStyle/>
          <a:p>
            <a:r>
              <a:rPr lang="tr-TR" sz="1900" dirty="0"/>
              <a:t>Kayıp ve doğruluk değerlerinin geçmişi görselleştirilmiştir. </a:t>
            </a:r>
          </a:p>
          <a:p>
            <a:r>
              <a:rPr lang="tr-TR" sz="1900" dirty="0"/>
              <a:t>Bu grafikler </a:t>
            </a:r>
            <a:r>
              <a:rPr lang="tr-TR" sz="1900" dirty="0" err="1"/>
              <a:t>overfitting</a:t>
            </a:r>
            <a:r>
              <a:rPr lang="tr-TR" sz="1900" dirty="0"/>
              <a:t> veya düşük performans gibi sorunları tespit etmek için kullanılır.</a:t>
            </a:r>
          </a:p>
          <a:p>
            <a:r>
              <a:rPr lang="tr-TR" sz="1900" dirty="0"/>
              <a:t>Tabloda, eğitim ve değerlendirme aşamalarında elde edilen performans metriklerini özetlemektedir. Modelimiz eğitim veri kümesinde %99.05 doğruluk oranı elde etmiştir. Doğruluk değeri, modelin eğitim sürecindeki başarısını yansıtmaktadır. Bu sonuçlar, modelin genelleştirme yeteneğinin yüksek olduğunu göstermektedir. </a:t>
            </a:r>
          </a:p>
          <a:p>
            <a:r>
              <a:rPr lang="tr-TR" sz="1900" dirty="0"/>
              <a:t>Elde edilen sonuçlar doğrultusunda, modelimizin </a:t>
            </a:r>
            <a:r>
              <a:rPr lang="tr-TR" sz="1900" dirty="0" err="1"/>
              <a:t>thyriod</a:t>
            </a:r>
            <a:r>
              <a:rPr lang="tr-TR" sz="1900" dirty="0"/>
              <a:t> hastalığı tespiti için yapılan sınıflandırmada başarılı olduğunu söyleyebiliriz. Eğitim sürecinde yüksek doğruluk değeri ve doğrulama sürecinde de benzer bir performans, modelin etkili bir şekilde öğrenme sağladığını ve yeni veriler üzerinde iyi bir genelleştirme yeteneğine sahip olduğunu göstermektedir.</a:t>
            </a:r>
          </a:p>
        </p:txBody>
      </p:sp>
    </p:spTree>
    <p:extLst>
      <p:ext uri="{BB962C8B-B14F-4D97-AF65-F5344CB8AC3E}">
        <p14:creationId xmlns:p14="http://schemas.microsoft.com/office/powerpoint/2010/main" val="3017330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Başlık 1">
            <a:extLst>
              <a:ext uri="{FF2B5EF4-FFF2-40B4-BE49-F238E27FC236}">
                <a16:creationId xmlns:a16="http://schemas.microsoft.com/office/drawing/2014/main" id="{7764BB1C-1C4E-9BF0-59DF-8E22DB242F40}"/>
              </a:ext>
            </a:extLst>
          </p:cNvPr>
          <p:cNvSpPr>
            <a:spLocks noGrp="1"/>
          </p:cNvSpPr>
          <p:nvPr>
            <p:ph type="title"/>
          </p:nvPr>
        </p:nvSpPr>
        <p:spPr>
          <a:xfrm>
            <a:off x="838200" y="713312"/>
            <a:ext cx="4038600" cy="5431376"/>
          </a:xfrm>
        </p:spPr>
        <p:txBody>
          <a:bodyPr>
            <a:normAutofit/>
          </a:bodyPr>
          <a:lstStyle/>
          <a:p>
            <a:r>
              <a:rPr lang="tr-TR" altLang="tr-TR" b="1">
                <a:latin typeface="Times New Roman" panose="02020603050405020304" pitchFamily="18" charset="0"/>
                <a:cs typeface="Times New Roman" panose="02020603050405020304" pitchFamily="18" charset="0"/>
              </a:rPr>
              <a:t>CONCLUSİON</a:t>
            </a:r>
            <a:br>
              <a:rPr lang="tr-TR" altLang="tr-TR" b="1"/>
            </a:br>
            <a:endParaRPr lang="tr-TR"/>
          </a:p>
        </p:txBody>
      </p:sp>
      <p:sp>
        <p:nvSpPr>
          <p:cNvPr id="3" name="İçerik Yer Tutucusu 2">
            <a:extLst>
              <a:ext uri="{FF2B5EF4-FFF2-40B4-BE49-F238E27FC236}">
                <a16:creationId xmlns:a16="http://schemas.microsoft.com/office/drawing/2014/main" id="{BB50537D-E945-763F-6367-72A4F070CA27}"/>
              </a:ext>
            </a:extLst>
          </p:cNvPr>
          <p:cNvSpPr>
            <a:spLocks noGrp="1"/>
          </p:cNvSpPr>
          <p:nvPr>
            <p:ph idx="1"/>
          </p:nvPr>
        </p:nvSpPr>
        <p:spPr>
          <a:xfrm>
            <a:off x="6095999" y="713312"/>
            <a:ext cx="5659121" cy="5890687"/>
          </a:xfrm>
        </p:spPr>
        <p:txBody>
          <a:bodyPr anchor="ctr">
            <a:normAutofit fontScale="92500" lnSpcReduction="20000"/>
          </a:bodyPr>
          <a:lstStyle/>
          <a:p>
            <a:r>
              <a:rPr lang="tr-TR" sz="1700" dirty="0">
                <a:latin typeface="Times New Roman" panose="02020603050405020304" pitchFamily="18" charset="0"/>
                <a:cs typeface="Times New Roman" panose="02020603050405020304" pitchFamily="18" charset="0"/>
              </a:rPr>
              <a:t>Bu çalışmada, THYROİD hastalığı tespiti için yapay sinir ağı modeli, korelasyon matrisi, kullanılarak detaylı bir şekilde incelendi. Daha sonra regresyon modeli uyarlaması yapılmıştır. Modelin mimarisi, eğitim süreci, performans metrikleri ve deneysel sonuçları üzerinde duruldu. Model 3772 satırdan oluşan ve çeşitli özellikler içeren bir veri seti üzerinde eğitildi ve test edildi.</a:t>
            </a:r>
          </a:p>
          <a:p>
            <a:endParaRPr lang="tr-TR" sz="1700" dirty="0">
              <a:latin typeface="Times New Roman" panose="02020603050405020304" pitchFamily="18" charset="0"/>
              <a:cs typeface="Times New Roman" panose="02020603050405020304" pitchFamily="18" charset="0"/>
            </a:endParaRPr>
          </a:p>
          <a:p>
            <a:r>
              <a:rPr lang="tr-TR" sz="1700" dirty="0">
                <a:latin typeface="Times New Roman" panose="02020603050405020304" pitchFamily="18" charset="0"/>
                <a:cs typeface="Times New Roman" panose="02020603050405020304" pitchFamily="18" charset="0"/>
              </a:rPr>
              <a:t>Eğitim sürecinde, modelimiz %99.05 doğruluk oranı elde etti .Bu sonuçlar, modelin </a:t>
            </a:r>
            <a:r>
              <a:rPr lang="tr-TR" sz="1700" dirty="0" err="1">
                <a:latin typeface="Times New Roman" panose="02020603050405020304" pitchFamily="18" charset="0"/>
                <a:cs typeface="Times New Roman" panose="02020603050405020304" pitchFamily="18" charset="0"/>
              </a:rPr>
              <a:t>thyroid</a:t>
            </a:r>
            <a:r>
              <a:rPr lang="tr-TR" sz="1700" dirty="0">
                <a:latin typeface="Times New Roman" panose="02020603050405020304" pitchFamily="18" charset="0"/>
                <a:cs typeface="Times New Roman" panose="02020603050405020304" pitchFamily="18" charset="0"/>
              </a:rPr>
              <a:t> hastalığı tespiti sınıflandırılmasında başarılı olduğunu göstermektedir. Benzer çalışmalarla karşılaştırma yapıldığında, modelimizin literatürdeki diğer çalışmalarla uyumlu bir performans sergilediği görülmüştür.</a:t>
            </a:r>
          </a:p>
          <a:p>
            <a:endParaRPr lang="tr-TR" sz="1700" dirty="0">
              <a:latin typeface="Times New Roman" panose="02020603050405020304" pitchFamily="18" charset="0"/>
              <a:cs typeface="Times New Roman" panose="02020603050405020304" pitchFamily="18" charset="0"/>
            </a:endParaRPr>
          </a:p>
          <a:p>
            <a:r>
              <a:rPr lang="tr-TR" sz="1700" dirty="0">
                <a:latin typeface="Times New Roman" panose="02020603050405020304" pitchFamily="18" charset="0"/>
                <a:cs typeface="Times New Roman" panose="02020603050405020304" pitchFamily="18" charset="0"/>
              </a:rPr>
              <a:t>Bu proje sonucunda, bir performans metriği olan </a:t>
            </a:r>
            <a:r>
              <a:rPr lang="tr-TR" sz="1700" dirty="0" err="1">
                <a:latin typeface="Times New Roman" panose="02020603050405020304" pitchFamily="18" charset="0"/>
                <a:cs typeface="Times New Roman" panose="02020603050405020304" pitchFamily="18" charset="0"/>
              </a:rPr>
              <a:t>accuracy</a:t>
            </a:r>
            <a:r>
              <a:rPr lang="tr-TR" sz="1700" dirty="0">
                <a:latin typeface="Times New Roman" panose="02020603050405020304" pitchFamily="18" charset="0"/>
                <a:cs typeface="Times New Roman" panose="02020603050405020304" pitchFamily="18" charset="0"/>
              </a:rPr>
              <a:t> (doğruluk) ve </a:t>
            </a:r>
            <a:r>
              <a:rPr lang="tr-TR" sz="1700" dirty="0" err="1">
                <a:latin typeface="Times New Roman" panose="02020603050405020304" pitchFamily="18" charset="0"/>
                <a:cs typeface="Times New Roman" panose="02020603050405020304" pitchFamily="18" charset="0"/>
              </a:rPr>
              <a:t>loss</a:t>
            </a:r>
            <a:r>
              <a:rPr lang="tr-TR" sz="1700" dirty="0">
                <a:latin typeface="Times New Roman" panose="02020603050405020304" pitchFamily="18" charset="0"/>
                <a:cs typeface="Times New Roman" panose="02020603050405020304" pitchFamily="18" charset="0"/>
              </a:rPr>
              <a:t> (kayıp) değerlerini içeren bir rapor veya tablo şeklinde sunuldu. Bu rapor veya tablo, modelin eğitim sürecindeki performansını, </a:t>
            </a:r>
            <a:r>
              <a:rPr lang="tr-TR" sz="1700" dirty="0" err="1">
                <a:latin typeface="Times New Roman" panose="02020603050405020304" pitchFamily="18" charset="0"/>
                <a:cs typeface="Times New Roman" panose="02020603050405020304" pitchFamily="18" charset="0"/>
              </a:rPr>
              <a:t>overfitting</a:t>
            </a:r>
            <a:r>
              <a:rPr lang="tr-TR" sz="1700" dirty="0">
                <a:latin typeface="Times New Roman" panose="02020603050405020304" pitchFamily="18" charset="0"/>
                <a:cs typeface="Times New Roman" panose="02020603050405020304" pitchFamily="18" charset="0"/>
              </a:rPr>
              <a:t> veya </a:t>
            </a:r>
            <a:r>
              <a:rPr lang="tr-TR" sz="1700" dirty="0" err="1">
                <a:latin typeface="Times New Roman" panose="02020603050405020304" pitchFamily="18" charset="0"/>
                <a:cs typeface="Times New Roman" panose="02020603050405020304" pitchFamily="18" charset="0"/>
              </a:rPr>
              <a:t>underfitting</a:t>
            </a:r>
            <a:r>
              <a:rPr lang="tr-TR" sz="1700" dirty="0">
                <a:latin typeface="Times New Roman" panose="02020603050405020304" pitchFamily="18" charset="0"/>
                <a:cs typeface="Times New Roman" panose="02020603050405020304" pitchFamily="18" charset="0"/>
              </a:rPr>
              <a:t> gibi sorunları değerlendirmek için kullanılabilir.</a:t>
            </a:r>
          </a:p>
          <a:p>
            <a:r>
              <a:rPr lang="tr-TR" sz="1700" dirty="0">
                <a:latin typeface="Times New Roman" panose="02020603050405020304" pitchFamily="18" charset="0"/>
                <a:cs typeface="Times New Roman" panose="02020603050405020304" pitchFamily="18" charset="0"/>
              </a:rPr>
              <a:t>Sonuçlar, projenin amacını gerçekleştirme yeteneğini ve modelin gerçek dünya verileri üzerinde nasıl performans gösterdiğini gösterir. Bu sonuçlar, </a:t>
            </a:r>
            <a:r>
              <a:rPr lang="tr-TR" sz="1700" dirty="0" err="1">
                <a:latin typeface="Times New Roman" panose="02020603050405020304" pitchFamily="18" charset="0"/>
                <a:cs typeface="Times New Roman" panose="02020603050405020304" pitchFamily="18" charset="0"/>
              </a:rPr>
              <a:t>tiroid</a:t>
            </a:r>
            <a:r>
              <a:rPr lang="tr-TR" sz="1700" dirty="0">
                <a:latin typeface="Times New Roman" panose="02020603050405020304" pitchFamily="18" charset="0"/>
                <a:cs typeface="Times New Roman" panose="02020603050405020304" pitchFamily="18" charset="0"/>
              </a:rPr>
              <a:t> hastalığı tespiti ve benzeri sağlık teşhis projelerinde doğru teşhis ve tedavi süreçlerini desteklemek için önemlidir.</a:t>
            </a:r>
          </a:p>
          <a:p>
            <a:r>
              <a:rPr lang="tr-TR" sz="1700" dirty="0">
                <a:latin typeface="Times New Roman" panose="02020603050405020304" pitchFamily="18" charset="0"/>
                <a:cs typeface="Times New Roman" panose="02020603050405020304" pitchFamily="18" charset="0"/>
              </a:rPr>
              <a:t>Sonuç olarak üstün başarılı bir oran elde edilmiştir.</a:t>
            </a:r>
          </a:p>
          <a:p>
            <a:endParaRPr lang="tr-TR" sz="1300" dirty="0"/>
          </a:p>
          <a:p>
            <a:endParaRPr lang="tr-TR" sz="1300" dirty="0"/>
          </a:p>
        </p:txBody>
      </p:sp>
    </p:spTree>
    <p:extLst>
      <p:ext uri="{BB962C8B-B14F-4D97-AF65-F5344CB8AC3E}">
        <p14:creationId xmlns:p14="http://schemas.microsoft.com/office/powerpoint/2010/main" val="2386295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AE2151E-E986-657E-F676-0DC3A5EEA090}"/>
              </a:ext>
            </a:extLst>
          </p:cNvPr>
          <p:cNvSpPr>
            <a:spLocks noGrp="1"/>
          </p:cNvSpPr>
          <p:nvPr>
            <p:ph type="title"/>
          </p:nvPr>
        </p:nvSpPr>
        <p:spPr>
          <a:xfrm>
            <a:off x="7320466" y="609600"/>
            <a:ext cx="4140014" cy="1330839"/>
          </a:xfrm>
        </p:spPr>
        <p:txBody>
          <a:bodyPr>
            <a:normAutofit/>
          </a:bodyPr>
          <a:lstStyle/>
          <a:p>
            <a:r>
              <a:rPr lang="tr-TR">
                <a:latin typeface="Times New Roman" panose="02020603050405020304" pitchFamily="18" charset="0"/>
                <a:cs typeface="Times New Roman" panose="02020603050405020304" pitchFamily="18" charset="0"/>
              </a:rPr>
              <a:t>REFERENCES</a:t>
            </a:r>
          </a:p>
        </p:txBody>
      </p:sp>
      <p:pic>
        <p:nvPicPr>
          <p:cNvPr id="5" name="Picture 4" descr="Microscope with lab glassware">
            <a:extLst>
              <a:ext uri="{FF2B5EF4-FFF2-40B4-BE49-F238E27FC236}">
                <a16:creationId xmlns:a16="http://schemas.microsoft.com/office/drawing/2014/main" id="{6D02B409-0943-60E6-F6C8-B4598BBF43BB}"/>
              </a:ext>
            </a:extLst>
          </p:cNvPr>
          <p:cNvPicPr>
            <a:picLocks noChangeAspect="1"/>
          </p:cNvPicPr>
          <p:nvPr/>
        </p:nvPicPr>
        <p:blipFill rotWithShape="1">
          <a:blip r:embed="rId2"/>
          <a:srcRect l="12578" r="20246"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26" name="İçerik Yer Tutucusu 2">
            <a:extLst>
              <a:ext uri="{FF2B5EF4-FFF2-40B4-BE49-F238E27FC236}">
                <a16:creationId xmlns:a16="http://schemas.microsoft.com/office/drawing/2014/main" id="{A3C27C25-7AA7-39F7-1686-4E9FEDDBC593}"/>
              </a:ext>
            </a:extLst>
          </p:cNvPr>
          <p:cNvSpPr>
            <a:spLocks noGrp="1"/>
          </p:cNvSpPr>
          <p:nvPr>
            <p:ph idx="1"/>
          </p:nvPr>
        </p:nvSpPr>
        <p:spPr>
          <a:xfrm>
            <a:off x="7320465" y="2194102"/>
            <a:ext cx="4140013" cy="3908586"/>
          </a:xfrm>
        </p:spPr>
        <p:txBody>
          <a:bodyPr>
            <a:normAutofit/>
          </a:bodyPr>
          <a:lstStyle/>
          <a:p>
            <a:r>
              <a:rPr lang="en-US" sz="1400"/>
              <a:t>1- Diagnosis Method of Thyroid Disease Combining Knowledge Graph and Deep Learning alttaki https://ieeexplore.ieee.org/abstract/document/9167227 </a:t>
            </a:r>
            <a:endParaRPr lang="tr-TR" sz="1400"/>
          </a:p>
          <a:p>
            <a:r>
              <a:rPr lang="en-US" sz="1400"/>
              <a:t>2- Empirical Method for Thyroid Disease Classification Using a Machine Learning Approach https://www.hindawi.com/journals/bmri/2022/9809932/ </a:t>
            </a:r>
            <a:endParaRPr lang="tr-TR" sz="1400"/>
          </a:p>
          <a:p>
            <a:r>
              <a:rPr lang="en-US" sz="1400"/>
              <a:t>3- Thyroid Disease Prediction Using Selective Features and Machine Learning Techniques https://www.ncbi.nlm.nih.gov/pmc/articles/PMC9405591/ </a:t>
            </a:r>
            <a:endParaRPr lang="tr-TR" sz="1400"/>
          </a:p>
          <a:p>
            <a:r>
              <a:rPr lang="en-US" sz="1400"/>
              <a:t>4- Thyroid Disease Prediction Using Selective Features and Machine Learning Techniques https://www.mdpi.com/2072-6694/14/16/3914 </a:t>
            </a:r>
            <a:endParaRPr lang="tr-TR" sz="1400"/>
          </a:p>
        </p:txBody>
      </p:sp>
    </p:spTree>
    <p:extLst>
      <p:ext uri="{BB962C8B-B14F-4D97-AF65-F5344CB8AC3E}">
        <p14:creationId xmlns:p14="http://schemas.microsoft.com/office/powerpoint/2010/main" val="3186076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working on ideas">
            <a:extLst>
              <a:ext uri="{FF2B5EF4-FFF2-40B4-BE49-F238E27FC236}">
                <a16:creationId xmlns:a16="http://schemas.microsoft.com/office/drawing/2014/main" id="{0FFBE36A-D3D8-573E-3E60-2E073F7C611B}"/>
              </a:ext>
            </a:extLst>
          </p:cNvPr>
          <p:cNvPicPr>
            <a:picLocks noChangeAspect="1"/>
          </p:cNvPicPr>
          <p:nvPr/>
        </p:nvPicPr>
        <p:blipFill rotWithShape="1">
          <a:blip r:embed="rId2"/>
          <a:srcRect r="7648" b="2"/>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EE049542-F804-4708-4385-3DFC9514531B}"/>
              </a:ext>
            </a:extLst>
          </p:cNvPr>
          <p:cNvSpPr>
            <a:spLocks noGrp="1"/>
          </p:cNvSpPr>
          <p:nvPr>
            <p:ph type="title"/>
          </p:nvPr>
        </p:nvSpPr>
        <p:spPr>
          <a:xfrm>
            <a:off x="838200" y="365125"/>
            <a:ext cx="3822189" cy="1899912"/>
          </a:xfrm>
        </p:spPr>
        <p:txBody>
          <a:bodyPr>
            <a:normAutofit/>
          </a:bodyPr>
          <a:lstStyle/>
          <a:p>
            <a:r>
              <a:rPr lang="tr-TR" sz="4000">
                <a:latin typeface="Times New Roman" panose="02020603050405020304" pitchFamily="18" charset="0"/>
                <a:cs typeface="Times New Roman" panose="02020603050405020304" pitchFamily="18" charset="0"/>
              </a:rPr>
              <a:t>OVERVIEW</a:t>
            </a:r>
          </a:p>
        </p:txBody>
      </p:sp>
      <p:sp>
        <p:nvSpPr>
          <p:cNvPr id="3" name="İçerik Yer Tutucusu 2">
            <a:extLst>
              <a:ext uri="{FF2B5EF4-FFF2-40B4-BE49-F238E27FC236}">
                <a16:creationId xmlns:a16="http://schemas.microsoft.com/office/drawing/2014/main" id="{6595C5DE-DA35-2E30-7C78-B60FA1E02485}"/>
              </a:ext>
            </a:extLst>
          </p:cNvPr>
          <p:cNvSpPr>
            <a:spLocks noGrp="1"/>
          </p:cNvSpPr>
          <p:nvPr>
            <p:ph idx="1"/>
          </p:nvPr>
        </p:nvSpPr>
        <p:spPr>
          <a:xfrm>
            <a:off x="838200" y="2434201"/>
            <a:ext cx="3822189" cy="3742762"/>
          </a:xfrm>
        </p:spPr>
        <p:txBody>
          <a:bodyPr>
            <a:normAutofit lnSpcReduction="10000"/>
          </a:bodyPr>
          <a:lstStyle/>
          <a:p>
            <a:r>
              <a:rPr lang="tr-TR" sz="2000" dirty="0">
                <a:latin typeface="Times New Roman" panose="02020603050405020304" pitchFamily="18" charset="0"/>
                <a:cs typeface="Times New Roman" panose="02020603050405020304" pitchFamily="18" charset="0"/>
              </a:rPr>
              <a:t>OBJECTIVE</a:t>
            </a:r>
          </a:p>
          <a:p>
            <a:r>
              <a:rPr lang="tr-TR" sz="2000" dirty="0">
                <a:latin typeface="Times New Roman" panose="02020603050405020304" pitchFamily="18" charset="0"/>
                <a:cs typeface="Times New Roman" panose="02020603050405020304" pitchFamily="18" charset="0"/>
              </a:rPr>
              <a:t>INTRODUCTION</a:t>
            </a:r>
          </a:p>
          <a:p>
            <a:r>
              <a:rPr lang="tr-TR" sz="2000" dirty="0">
                <a:latin typeface="Times New Roman" panose="02020603050405020304" pitchFamily="18" charset="0"/>
                <a:cs typeface="Times New Roman" panose="02020603050405020304" pitchFamily="18" charset="0"/>
              </a:rPr>
              <a:t>RELATED WORKS</a:t>
            </a:r>
          </a:p>
          <a:p>
            <a:r>
              <a:rPr lang="tr-TR" sz="2000" dirty="0">
                <a:latin typeface="Times New Roman" panose="02020603050405020304" pitchFamily="18" charset="0"/>
                <a:cs typeface="Times New Roman" panose="02020603050405020304" pitchFamily="18" charset="0"/>
              </a:rPr>
              <a:t>DATASET</a:t>
            </a:r>
          </a:p>
          <a:p>
            <a:r>
              <a:rPr lang="tr-TR" sz="2000" dirty="0">
                <a:latin typeface="Times New Roman" panose="02020603050405020304" pitchFamily="18" charset="0"/>
                <a:cs typeface="Times New Roman" panose="02020603050405020304" pitchFamily="18" charset="0"/>
              </a:rPr>
              <a:t>LOSS FUNCTİON</a:t>
            </a:r>
          </a:p>
          <a:p>
            <a:r>
              <a:rPr lang="tr-TR" sz="2000" dirty="0">
                <a:latin typeface="Times New Roman" panose="02020603050405020304" pitchFamily="18" charset="0"/>
                <a:cs typeface="Times New Roman" panose="02020603050405020304" pitchFamily="18" charset="0"/>
              </a:rPr>
              <a:t>PERFORMENCE METRİC</a:t>
            </a:r>
          </a:p>
          <a:p>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E</a:t>
            </a:r>
            <a:r>
              <a:rPr lang="tr-TR" sz="2000" dirty="0">
                <a:solidFill>
                  <a:schemeClr val="tx1">
                    <a:lumMod val="95000"/>
                    <a:lumOff val="5000"/>
                  </a:schemeClr>
                </a:solidFill>
                <a:latin typeface="Times New Roman" panose="02020603050405020304" pitchFamily="18" charset="0"/>
                <a:cs typeface="Times New Roman" panose="02020603050405020304" pitchFamily="18" charset="0"/>
              </a:rPr>
              <a:t>XPERİMENTAL</a:t>
            </a: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 R</a:t>
            </a:r>
            <a:r>
              <a:rPr lang="tr-TR" sz="2000" dirty="0">
                <a:solidFill>
                  <a:schemeClr val="tx1">
                    <a:lumMod val="95000"/>
                    <a:lumOff val="5000"/>
                  </a:schemeClr>
                </a:solidFill>
                <a:latin typeface="Times New Roman" panose="02020603050405020304" pitchFamily="18" charset="0"/>
                <a:cs typeface="Times New Roman" panose="02020603050405020304" pitchFamily="18" charset="0"/>
              </a:rPr>
              <a:t>ESULTS</a:t>
            </a: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tr-TR" sz="2000" dirty="0">
                <a:solidFill>
                  <a:schemeClr val="tx1">
                    <a:lumMod val="95000"/>
                    <a:lumOff val="5000"/>
                  </a:schemeClr>
                </a:solidFill>
                <a:latin typeface="Times New Roman" panose="02020603050405020304" pitchFamily="18" charset="0"/>
                <a:cs typeface="Times New Roman" panose="02020603050405020304" pitchFamily="18" charset="0"/>
              </a:rPr>
              <a:t>AND</a:t>
            </a: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 D</a:t>
            </a:r>
            <a:r>
              <a:rPr lang="tr-TR" sz="2000" dirty="0">
                <a:solidFill>
                  <a:schemeClr val="tx1">
                    <a:lumMod val="95000"/>
                    <a:lumOff val="5000"/>
                  </a:schemeClr>
                </a:solidFill>
                <a:latin typeface="Times New Roman" panose="02020603050405020304" pitchFamily="18" charset="0"/>
                <a:cs typeface="Times New Roman" panose="02020603050405020304" pitchFamily="18" charset="0"/>
              </a:rPr>
              <a:t>İSCUSSİON</a:t>
            </a:r>
          </a:p>
          <a:p>
            <a:r>
              <a:rPr lang="tr-TR" sz="2000" dirty="0">
                <a:solidFill>
                  <a:schemeClr val="tx1">
                    <a:lumMod val="95000"/>
                    <a:lumOff val="5000"/>
                  </a:schemeClr>
                </a:solidFill>
                <a:latin typeface="Times New Roman" panose="02020603050405020304" pitchFamily="18" charset="0"/>
                <a:cs typeface="Times New Roman" panose="02020603050405020304" pitchFamily="18" charset="0"/>
              </a:rPr>
              <a:t>CONCLUSİON</a:t>
            </a:r>
          </a:p>
          <a:p>
            <a:r>
              <a:rPr lang="tr-TR" sz="2000" dirty="0">
                <a:solidFill>
                  <a:schemeClr val="tx1">
                    <a:lumMod val="95000"/>
                    <a:lumOff val="5000"/>
                  </a:schemeClr>
                </a:solidFill>
                <a:latin typeface="Times New Roman" panose="02020603050405020304" pitchFamily="18" charset="0"/>
                <a:cs typeface="Times New Roman" panose="02020603050405020304" pitchFamily="18" charset="0"/>
              </a:rPr>
              <a:t>REFERENCES</a:t>
            </a:r>
          </a:p>
          <a:p>
            <a:endParaRPr lang="tr-TR" sz="2000"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2676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elgedeki grafik ve bir kalem">
            <a:extLst>
              <a:ext uri="{FF2B5EF4-FFF2-40B4-BE49-F238E27FC236}">
                <a16:creationId xmlns:a16="http://schemas.microsoft.com/office/drawing/2014/main" id="{0619653E-DD64-1B91-3148-0D806DC85DE0}"/>
              </a:ext>
            </a:extLst>
          </p:cNvPr>
          <p:cNvPicPr>
            <a:picLocks noChangeAspect="1"/>
          </p:cNvPicPr>
          <p:nvPr/>
        </p:nvPicPr>
        <p:blipFill rotWithShape="1">
          <a:blip r:embed="rId2">
            <a:alphaModFix amt="35000"/>
          </a:blip>
          <a:srcRect t="1415" b="14315"/>
          <a:stretch/>
        </p:blipFill>
        <p:spPr>
          <a:xfrm>
            <a:off x="20" y="10"/>
            <a:ext cx="12191979" cy="6857990"/>
          </a:xfrm>
          <a:prstGeom prst="rect">
            <a:avLst/>
          </a:prstGeom>
        </p:spPr>
      </p:pic>
      <p:sp>
        <p:nvSpPr>
          <p:cNvPr id="2" name="Başlık 1">
            <a:extLst>
              <a:ext uri="{FF2B5EF4-FFF2-40B4-BE49-F238E27FC236}">
                <a16:creationId xmlns:a16="http://schemas.microsoft.com/office/drawing/2014/main" id="{073130A8-F18D-48EE-B7F0-464AB4D73AF6}"/>
              </a:ext>
            </a:extLst>
          </p:cNvPr>
          <p:cNvSpPr>
            <a:spLocks noGrp="1"/>
          </p:cNvSpPr>
          <p:nvPr>
            <p:ph type="title"/>
          </p:nvPr>
        </p:nvSpPr>
        <p:spPr>
          <a:xfrm>
            <a:off x="838200" y="365125"/>
            <a:ext cx="10515600" cy="1325563"/>
          </a:xfrm>
        </p:spPr>
        <p:txBody>
          <a:bodyPr>
            <a:normAutofit/>
          </a:bodyPr>
          <a:lstStyle/>
          <a:p>
            <a:pPr algn="ctr"/>
            <a:r>
              <a:rPr lang="tr-TR" dirty="0">
                <a:solidFill>
                  <a:srgbClr val="FFFFFF"/>
                </a:solidFill>
                <a:latin typeface="Times New Roman" panose="02020603050405020304" pitchFamily="18" charset="0"/>
                <a:cs typeface="Times New Roman" panose="02020603050405020304" pitchFamily="18" charset="0"/>
              </a:rPr>
              <a:t>OBJECTIVE</a:t>
            </a:r>
          </a:p>
        </p:txBody>
      </p:sp>
      <p:sp>
        <p:nvSpPr>
          <p:cNvPr id="3" name="İçerik Yer Tutucusu 2">
            <a:extLst>
              <a:ext uri="{FF2B5EF4-FFF2-40B4-BE49-F238E27FC236}">
                <a16:creationId xmlns:a16="http://schemas.microsoft.com/office/drawing/2014/main" id="{84B2BB68-0B29-8C1A-BA48-A84E68FD77C5}"/>
              </a:ext>
            </a:extLst>
          </p:cNvPr>
          <p:cNvSpPr>
            <a:spLocks noGrp="1"/>
          </p:cNvSpPr>
          <p:nvPr>
            <p:ph idx="1"/>
          </p:nvPr>
        </p:nvSpPr>
        <p:spPr>
          <a:xfrm>
            <a:off x="838200" y="1825625"/>
            <a:ext cx="10515600" cy="4351338"/>
          </a:xfrm>
        </p:spPr>
        <p:txBody>
          <a:bodyPr>
            <a:normAutofit/>
          </a:bodyPr>
          <a:lstStyle/>
          <a:p>
            <a:r>
              <a:rPr lang="tr-TR" sz="2000" dirty="0">
                <a:solidFill>
                  <a:srgbClr val="FFFFFF"/>
                </a:solidFill>
                <a:latin typeface="Times New Roman" panose="02020603050405020304" pitchFamily="18" charset="0"/>
                <a:cs typeface="Times New Roman" panose="02020603050405020304" pitchFamily="18" charset="0"/>
              </a:rPr>
              <a:t>Bu projenin amacı, yüksek doğruluk sağlayan bir tahmin modeli oluşturmaktır. Kan tahlilleri ve diğer belirli değerler kullanılarak derin öğrenme yöntemleriyle </a:t>
            </a:r>
            <a:r>
              <a:rPr lang="tr-TR" sz="2000" dirty="0" err="1">
                <a:solidFill>
                  <a:srgbClr val="FFFFFF"/>
                </a:solidFill>
                <a:latin typeface="Times New Roman" panose="02020603050405020304" pitchFamily="18" charset="0"/>
                <a:cs typeface="Times New Roman" panose="02020603050405020304" pitchFamily="18" charset="0"/>
              </a:rPr>
              <a:t>tiroid</a:t>
            </a:r>
            <a:r>
              <a:rPr lang="tr-TR" sz="2000" dirty="0">
                <a:solidFill>
                  <a:srgbClr val="FFFFFF"/>
                </a:solidFill>
                <a:latin typeface="Times New Roman" panose="02020603050405020304" pitchFamily="18" charset="0"/>
                <a:cs typeface="Times New Roman" panose="02020603050405020304" pitchFamily="18" charset="0"/>
              </a:rPr>
              <a:t> hastalığının kontrol edilmesini hedeflemekteyiz. Python'un çeşitli kütüphanelerinden faydalanarak sistemin eğitimini geliştireceğiz.</a:t>
            </a:r>
          </a:p>
          <a:p>
            <a:r>
              <a:rPr lang="tr-TR" sz="2000" dirty="0">
                <a:solidFill>
                  <a:srgbClr val="FFFFFF"/>
                </a:solidFill>
                <a:latin typeface="Times New Roman" panose="02020603050405020304" pitchFamily="18" charset="0"/>
                <a:cs typeface="Times New Roman" panose="02020603050405020304" pitchFamily="18" charset="0"/>
              </a:rPr>
              <a:t>Bu sistem, girdi olarak hastanın tıbbi verilerini alacak ve </a:t>
            </a:r>
            <a:r>
              <a:rPr lang="tr-TR" sz="2000" dirty="0" err="1">
                <a:solidFill>
                  <a:srgbClr val="FFFFFF"/>
                </a:solidFill>
                <a:latin typeface="Times New Roman" panose="02020603050405020304" pitchFamily="18" charset="0"/>
                <a:cs typeface="Times New Roman" panose="02020603050405020304" pitchFamily="18" charset="0"/>
              </a:rPr>
              <a:t>tiroid</a:t>
            </a:r>
            <a:r>
              <a:rPr lang="tr-TR" sz="2000" dirty="0">
                <a:solidFill>
                  <a:srgbClr val="FFFFFF"/>
                </a:solidFill>
                <a:latin typeface="Times New Roman" panose="02020603050405020304" pitchFamily="18" charset="0"/>
                <a:cs typeface="Times New Roman" panose="02020603050405020304" pitchFamily="18" charset="0"/>
              </a:rPr>
              <a:t> hastalığının varlığını veya yokluğunu doğru bir şekilde tahmin edebilecektir. Bu projenin amacı, </a:t>
            </a:r>
            <a:r>
              <a:rPr lang="tr-TR" sz="2000" dirty="0" err="1">
                <a:solidFill>
                  <a:srgbClr val="FFFFFF"/>
                </a:solidFill>
                <a:latin typeface="Times New Roman" panose="02020603050405020304" pitchFamily="18" charset="0"/>
                <a:cs typeface="Times New Roman" panose="02020603050405020304" pitchFamily="18" charset="0"/>
              </a:rPr>
              <a:t>tiroid</a:t>
            </a:r>
            <a:r>
              <a:rPr lang="tr-TR" sz="2000" dirty="0">
                <a:solidFill>
                  <a:srgbClr val="FFFFFF"/>
                </a:solidFill>
                <a:latin typeface="Times New Roman" panose="02020603050405020304" pitchFamily="18" charset="0"/>
                <a:cs typeface="Times New Roman" panose="02020603050405020304" pitchFamily="18" charset="0"/>
              </a:rPr>
              <a:t> hastalığı teşhisini erken aşamalarda yaparak tedavi sürecini iyileştirmek ve hastalığın ilerlemesini engellemektir.</a:t>
            </a:r>
          </a:p>
          <a:p>
            <a:r>
              <a:rPr lang="tr-TR" sz="2000" dirty="0">
                <a:solidFill>
                  <a:srgbClr val="FFFFFF"/>
                </a:solidFill>
                <a:latin typeface="Times New Roman" panose="02020603050405020304" pitchFamily="18" charset="0"/>
                <a:cs typeface="Times New Roman" panose="02020603050405020304" pitchFamily="18" charset="0"/>
              </a:rPr>
              <a:t>Ayrıca, derin öğrenmeyle </a:t>
            </a:r>
            <a:r>
              <a:rPr lang="tr-TR" sz="2000" dirty="0" err="1">
                <a:solidFill>
                  <a:srgbClr val="FFFFFF"/>
                </a:solidFill>
                <a:latin typeface="Times New Roman" panose="02020603050405020304" pitchFamily="18" charset="0"/>
                <a:cs typeface="Times New Roman" panose="02020603050405020304" pitchFamily="18" charset="0"/>
              </a:rPr>
              <a:t>tiroid</a:t>
            </a:r>
            <a:r>
              <a:rPr lang="tr-TR" sz="2000" dirty="0">
                <a:solidFill>
                  <a:srgbClr val="FFFFFF"/>
                </a:solidFill>
                <a:latin typeface="Times New Roman" panose="02020603050405020304" pitchFamily="18" charset="0"/>
                <a:cs typeface="Times New Roman" panose="02020603050405020304" pitchFamily="18" charset="0"/>
              </a:rPr>
              <a:t> hastalığı tespiti projesinin bir diğer amacı, geleneksel yöntemlerden daha hızlı ve etkili bir şekilde </a:t>
            </a:r>
            <a:r>
              <a:rPr lang="tr-TR" sz="2000" dirty="0" err="1">
                <a:solidFill>
                  <a:srgbClr val="FFFFFF"/>
                </a:solidFill>
                <a:latin typeface="Times New Roman" panose="02020603050405020304" pitchFamily="18" charset="0"/>
                <a:cs typeface="Times New Roman" panose="02020603050405020304" pitchFamily="18" charset="0"/>
              </a:rPr>
              <a:t>tiroid</a:t>
            </a:r>
            <a:r>
              <a:rPr lang="tr-TR" sz="2000" dirty="0">
                <a:solidFill>
                  <a:srgbClr val="FFFFFF"/>
                </a:solidFill>
                <a:latin typeface="Times New Roman" panose="02020603050405020304" pitchFamily="18" charset="0"/>
                <a:cs typeface="Times New Roman" panose="02020603050405020304" pitchFamily="18" charset="0"/>
              </a:rPr>
              <a:t> hastalığını teşhis etmektir. Derin öğrenme algoritmaları, büyük miktardaki veriyi analiz ederek karmaşık ilişkileri öğrenebilir ve bu sayede daha kesin ve güvenilir sonuçlar elde edebilir. Bu proje, </a:t>
            </a:r>
            <a:r>
              <a:rPr lang="tr-TR" sz="2000" dirty="0" err="1">
                <a:solidFill>
                  <a:srgbClr val="FFFFFF"/>
                </a:solidFill>
                <a:latin typeface="Times New Roman" panose="02020603050405020304" pitchFamily="18" charset="0"/>
                <a:cs typeface="Times New Roman" panose="02020603050405020304" pitchFamily="18" charset="0"/>
              </a:rPr>
              <a:t>tiroid</a:t>
            </a:r>
            <a:r>
              <a:rPr lang="tr-TR" sz="2000" dirty="0">
                <a:solidFill>
                  <a:srgbClr val="FFFFFF"/>
                </a:solidFill>
                <a:latin typeface="Times New Roman" panose="02020603050405020304" pitchFamily="18" charset="0"/>
                <a:cs typeface="Times New Roman" panose="02020603050405020304" pitchFamily="18" charset="0"/>
              </a:rPr>
              <a:t> hastalığı teşhisinde kullanılan mevcut yöntemlerin sınırlamalarını aşmayı hedefleyerek, daha doğru ve erken teşhis imkanı sunmaktadır.</a:t>
            </a:r>
          </a:p>
        </p:txBody>
      </p:sp>
    </p:spTree>
    <p:extLst>
      <p:ext uri="{BB962C8B-B14F-4D97-AF65-F5344CB8AC3E}">
        <p14:creationId xmlns:p14="http://schemas.microsoft.com/office/powerpoint/2010/main" val="159522515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Bir beyşeklinde, devrenin açı görünümü">
            <a:extLst>
              <a:ext uri="{FF2B5EF4-FFF2-40B4-BE49-F238E27FC236}">
                <a16:creationId xmlns:a16="http://schemas.microsoft.com/office/drawing/2014/main" id="{C2C587AC-A068-83FB-0F4B-EF2EE8A05A7E}"/>
              </a:ext>
            </a:extLst>
          </p:cNvPr>
          <p:cNvPicPr>
            <a:picLocks noChangeAspect="1"/>
          </p:cNvPicPr>
          <p:nvPr/>
        </p:nvPicPr>
        <p:blipFill rotWithShape="1">
          <a:blip r:embed="rId2"/>
          <a:srcRect l="1654" r="2" b="2"/>
          <a:stretch/>
        </p:blipFill>
        <p:spPr>
          <a:xfrm>
            <a:off x="2522356" y="10"/>
            <a:ext cx="9669642" cy="6857990"/>
          </a:xfrm>
          <a:prstGeom prst="rect">
            <a:avLst/>
          </a:prstGeom>
        </p:spPr>
      </p:pic>
      <p:sp>
        <p:nvSpPr>
          <p:cNvPr id="23"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751C4285-7DEF-FAF2-D344-D0CFF8C60C21}"/>
              </a:ext>
            </a:extLst>
          </p:cNvPr>
          <p:cNvSpPr>
            <a:spLocks noGrp="1"/>
          </p:cNvSpPr>
          <p:nvPr>
            <p:ph type="title"/>
          </p:nvPr>
        </p:nvSpPr>
        <p:spPr>
          <a:xfrm>
            <a:off x="383677" y="483112"/>
            <a:ext cx="4274309" cy="1899912"/>
          </a:xfrm>
        </p:spPr>
        <p:txBody>
          <a:bodyPr>
            <a:normAutofit/>
          </a:bodyPr>
          <a:lstStyle/>
          <a:p>
            <a:r>
              <a:rPr lang="tr-TR" sz="4000" dirty="0">
                <a:latin typeface="Times New Roman" panose="02020603050405020304" pitchFamily="18" charset="0"/>
                <a:cs typeface="Times New Roman" panose="02020603050405020304" pitchFamily="18" charset="0"/>
              </a:rPr>
              <a:t>INTRODUCTION</a:t>
            </a:r>
          </a:p>
        </p:txBody>
      </p:sp>
      <p:sp>
        <p:nvSpPr>
          <p:cNvPr id="3" name="İçerik Yer Tutucusu 2">
            <a:extLst>
              <a:ext uri="{FF2B5EF4-FFF2-40B4-BE49-F238E27FC236}">
                <a16:creationId xmlns:a16="http://schemas.microsoft.com/office/drawing/2014/main" id="{F2BFAEC0-B368-FABB-5265-E668F808AAE2}"/>
              </a:ext>
            </a:extLst>
          </p:cNvPr>
          <p:cNvSpPr>
            <a:spLocks noGrp="1"/>
          </p:cNvSpPr>
          <p:nvPr>
            <p:ph idx="1"/>
          </p:nvPr>
        </p:nvSpPr>
        <p:spPr>
          <a:xfrm>
            <a:off x="386080" y="2265037"/>
            <a:ext cx="4274309" cy="3911926"/>
          </a:xfrm>
        </p:spPr>
        <p:txBody>
          <a:bodyPr>
            <a:normAutofit lnSpcReduction="10000"/>
          </a:bodyPr>
          <a:lstStyle/>
          <a:p>
            <a:endParaRPr lang="tr-TR" sz="1400" dirty="0"/>
          </a:p>
          <a:p>
            <a:r>
              <a:rPr lang="tr-TR" sz="1600" dirty="0" err="1">
                <a:latin typeface="Times New Roman" panose="02020603050405020304" pitchFamily="18" charset="0"/>
                <a:cs typeface="Times New Roman" panose="02020603050405020304" pitchFamily="18" charset="0"/>
              </a:rPr>
              <a:t>Anaconda</a:t>
            </a:r>
            <a:r>
              <a:rPr lang="tr-TR" sz="1600" dirty="0">
                <a:latin typeface="Times New Roman" panose="02020603050405020304" pitchFamily="18" charset="0"/>
                <a:cs typeface="Times New Roman" panose="02020603050405020304" pitchFamily="18" charset="0"/>
              </a:rPr>
              <a:t> programı, </a:t>
            </a:r>
            <a:r>
              <a:rPr lang="tr-TR" sz="1600" dirty="0" err="1">
                <a:latin typeface="Times New Roman" panose="02020603050405020304" pitchFamily="18" charset="0"/>
                <a:cs typeface="Times New Roman" panose="02020603050405020304" pitchFamily="18" charset="0"/>
              </a:rPr>
              <a:t>Jupyter</a:t>
            </a:r>
            <a:r>
              <a:rPr lang="tr-TR" sz="1600" dirty="0">
                <a:latin typeface="Times New Roman" panose="02020603050405020304" pitchFamily="18" charset="0"/>
                <a:cs typeface="Times New Roman" panose="02020603050405020304" pitchFamily="18" charset="0"/>
              </a:rPr>
              <a:t> ortamında kullanılarak sistem eğitimi, veri analizi, verilerin grafiklere dönüştürülmesi gibi işlemlerde büyük avantajlar sağlamaktadır. Ayrıca, </a:t>
            </a:r>
            <a:r>
              <a:rPr lang="tr-TR" sz="1600" dirty="0" err="1">
                <a:latin typeface="Times New Roman" panose="02020603050405020304" pitchFamily="18" charset="0"/>
                <a:cs typeface="Times New Roman" panose="02020603050405020304" pitchFamily="18" charset="0"/>
              </a:rPr>
              <a:t>TensorFlow</a:t>
            </a:r>
            <a:r>
              <a:rPr lang="tr-TR" sz="1600" dirty="0">
                <a:latin typeface="Times New Roman" panose="02020603050405020304" pitchFamily="18" charset="0"/>
                <a:cs typeface="Times New Roman" panose="02020603050405020304" pitchFamily="18" charset="0"/>
              </a:rPr>
              <a:t>, açık kaynaklı bir derin öğrenme (</a:t>
            </a:r>
            <a:r>
              <a:rPr lang="tr-TR" sz="1600" dirty="0" err="1">
                <a:latin typeface="Times New Roman" panose="02020603050405020304" pitchFamily="18" charset="0"/>
                <a:cs typeface="Times New Roman" panose="02020603050405020304" pitchFamily="18" charset="0"/>
              </a:rPr>
              <a:t>Deep</a:t>
            </a:r>
            <a:r>
              <a:rPr lang="tr-TR" sz="1600" dirty="0">
                <a:latin typeface="Times New Roman" panose="02020603050405020304" pitchFamily="18" charset="0"/>
                <a:cs typeface="Times New Roman" panose="02020603050405020304" pitchFamily="18" charset="0"/>
              </a:rPr>
              <a:t> Learning) kütüphanesidir ve sistem eğitiminde kullanılmaktadır. </a:t>
            </a:r>
          </a:p>
          <a:p>
            <a:r>
              <a:rPr lang="tr-TR" sz="1600" dirty="0" err="1">
                <a:latin typeface="Times New Roman" panose="02020603050405020304" pitchFamily="18" charset="0"/>
                <a:cs typeface="Times New Roman" panose="02020603050405020304" pitchFamily="18" charset="0"/>
              </a:rPr>
              <a:t>TensorFlow</a:t>
            </a:r>
            <a:r>
              <a:rPr lang="tr-TR" sz="1600" dirty="0">
                <a:latin typeface="Times New Roman" panose="02020603050405020304" pitchFamily="18" charset="0"/>
                <a:cs typeface="Times New Roman" panose="02020603050405020304" pitchFamily="18" charset="0"/>
              </a:rPr>
              <a:t>, yapay sinir ağları gibi derin öğrenme modellerinin oluşturulması, eğitilmesi ve dağıtılması için bir platform sağlar. Çok çeşitli makine öğrenimi algoritmalarını ve katmanlı sinir ağı yapılarını destekler. Ayrıca, CPU ve GPU gibi farklı donanım kaynaklarını etkin bir şekilde kullanarak yüksek performanslı hesaplama yapabilir.</a:t>
            </a:r>
          </a:p>
        </p:txBody>
      </p:sp>
    </p:spTree>
    <p:extLst>
      <p:ext uri="{BB962C8B-B14F-4D97-AF65-F5344CB8AC3E}">
        <p14:creationId xmlns:p14="http://schemas.microsoft.com/office/powerpoint/2010/main" val="2463107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2BD0BD-7813-768E-3F88-D979F077ECE2}"/>
              </a:ext>
            </a:extLst>
          </p:cNvPr>
          <p:cNvSpPr>
            <a:spLocks noGrp="1"/>
          </p:cNvSpPr>
          <p:nvPr>
            <p:ph type="title"/>
          </p:nvPr>
        </p:nvSpPr>
        <p:spPr>
          <a:xfrm>
            <a:off x="6417733" y="490537"/>
            <a:ext cx="5291663" cy="1628775"/>
          </a:xfrm>
        </p:spPr>
        <p:txBody>
          <a:bodyPr anchor="b">
            <a:normAutofit/>
          </a:bodyPr>
          <a:lstStyle/>
          <a:p>
            <a:pPr algn="ctr"/>
            <a:r>
              <a:rPr lang="tr-TR" sz="4000" dirty="0">
                <a:latin typeface="Times New Roman" panose="02020603050405020304" pitchFamily="18" charset="0"/>
                <a:cs typeface="Times New Roman" panose="02020603050405020304" pitchFamily="18" charset="0"/>
              </a:rPr>
              <a:t>INTRODUCTION</a:t>
            </a:r>
          </a:p>
        </p:txBody>
      </p:sp>
      <p:pic>
        <p:nvPicPr>
          <p:cNvPr id="20" name="Picture 4" descr="Beyaz arka plan üzerinde soyut ağ bağlantısı">
            <a:extLst>
              <a:ext uri="{FF2B5EF4-FFF2-40B4-BE49-F238E27FC236}">
                <a16:creationId xmlns:a16="http://schemas.microsoft.com/office/drawing/2014/main" id="{18578942-72C2-816C-2A92-6B484A6F1AFC}"/>
              </a:ext>
            </a:extLst>
          </p:cNvPr>
          <p:cNvPicPr>
            <a:picLocks noChangeAspect="1"/>
          </p:cNvPicPr>
          <p:nvPr/>
        </p:nvPicPr>
        <p:blipFill rotWithShape="1">
          <a:blip r:embed="rId2"/>
          <a:srcRect r="40652"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İçerik Yer Tutucusu 2">
            <a:extLst>
              <a:ext uri="{FF2B5EF4-FFF2-40B4-BE49-F238E27FC236}">
                <a16:creationId xmlns:a16="http://schemas.microsoft.com/office/drawing/2014/main" id="{26217410-061B-627D-3A90-E3FF22D9535C}"/>
              </a:ext>
            </a:extLst>
          </p:cNvPr>
          <p:cNvSpPr>
            <a:spLocks noGrp="1"/>
          </p:cNvSpPr>
          <p:nvPr>
            <p:ph idx="1"/>
          </p:nvPr>
        </p:nvSpPr>
        <p:spPr>
          <a:xfrm>
            <a:off x="6417734" y="2614612"/>
            <a:ext cx="5291663" cy="3752849"/>
          </a:xfrm>
        </p:spPr>
        <p:txBody>
          <a:bodyPr>
            <a:normAutofit/>
          </a:bodyPr>
          <a:lstStyle/>
          <a:p>
            <a:r>
              <a:rPr lang="tr-TR" sz="1500" dirty="0" err="1">
                <a:latin typeface="Times New Roman" panose="02020603050405020304" pitchFamily="18" charset="0"/>
                <a:cs typeface="Times New Roman" panose="02020603050405020304" pitchFamily="18" charset="0"/>
              </a:rPr>
              <a:t>Keras</a:t>
            </a:r>
            <a:r>
              <a:rPr lang="tr-TR" sz="1500" dirty="0">
                <a:latin typeface="Times New Roman" panose="02020603050405020304" pitchFamily="18" charset="0"/>
                <a:cs typeface="Times New Roman" panose="02020603050405020304" pitchFamily="18" charset="0"/>
              </a:rPr>
              <a:t>, Python için yüksek seviyeli bir derin öğrenme kütüphanesidir. Derin öğrenme modellerinin tanımlanması, eğitimi ve değerlendirmesi için basit bir arayüz sağlar. </a:t>
            </a:r>
            <a:r>
              <a:rPr lang="tr-TR" sz="1500" dirty="0" err="1">
                <a:latin typeface="Times New Roman" panose="02020603050405020304" pitchFamily="18" charset="0"/>
                <a:cs typeface="Times New Roman" panose="02020603050405020304" pitchFamily="18" charset="0"/>
              </a:rPr>
              <a:t>Keras</a:t>
            </a:r>
            <a:r>
              <a:rPr lang="tr-TR" sz="1500" dirty="0">
                <a:latin typeface="Times New Roman" panose="02020603050405020304" pitchFamily="18" charset="0"/>
                <a:cs typeface="Times New Roman" panose="02020603050405020304" pitchFamily="18" charset="0"/>
              </a:rPr>
              <a:t>, </a:t>
            </a:r>
            <a:r>
              <a:rPr lang="tr-TR" sz="1500" dirty="0" err="1">
                <a:latin typeface="Times New Roman" panose="02020603050405020304" pitchFamily="18" charset="0"/>
                <a:cs typeface="Times New Roman" panose="02020603050405020304" pitchFamily="18" charset="0"/>
              </a:rPr>
              <a:t>TensorFlow</a:t>
            </a:r>
            <a:r>
              <a:rPr lang="tr-TR" sz="1500" dirty="0">
                <a:latin typeface="Times New Roman" panose="02020603050405020304" pitchFamily="18" charset="0"/>
                <a:cs typeface="Times New Roman" panose="02020603050405020304" pitchFamily="18" charset="0"/>
              </a:rPr>
              <a:t>, </a:t>
            </a:r>
            <a:r>
              <a:rPr lang="tr-TR" sz="1500" dirty="0" err="1">
                <a:latin typeface="Times New Roman" panose="02020603050405020304" pitchFamily="18" charset="0"/>
                <a:cs typeface="Times New Roman" panose="02020603050405020304" pitchFamily="18" charset="0"/>
              </a:rPr>
              <a:t>Theano</a:t>
            </a:r>
            <a:r>
              <a:rPr lang="tr-TR" sz="1500" dirty="0">
                <a:latin typeface="Times New Roman" panose="02020603050405020304" pitchFamily="18" charset="0"/>
                <a:cs typeface="Times New Roman" panose="02020603050405020304" pitchFamily="18" charset="0"/>
              </a:rPr>
              <a:t> ve Microsoft </a:t>
            </a:r>
            <a:r>
              <a:rPr lang="tr-TR" sz="1500" dirty="0" err="1">
                <a:latin typeface="Times New Roman" panose="02020603050405020304" pitchFamily="18" charset="0"/>
                <a:cs typeface="Times New Roman" panose="02020603050405020304" pitchFamily="18" charset="0"/>
              </a:rPr>
              <a:t>Cognitive</a:t>
            </a:r>
            <a:r>
              <a:rPr lang="tr-TR" sz="1500" dirty="0">
                <a:latin typeface="Times New Roman" panose="02020603050405020304" pitchFamily="18" charset="0"/>
                <a:cs typeface="Times New Roman" panose="02020603050405020304" pitchFamily="18" charset="0"/>
              </a:rPr>
              <a:t> Toolkit (CNTK) gibi popüler derin öğrenme kütüphaneleriyle birlikte kullanılabilir.</a:t>
            </a:r>
          </a:p>
          <a:p>
            <a:r>
              <a:rPr lang="tr-TR" sz="1500" dirty="0" err="1">
                <a:latin typeface="Times New Roman" panose="02020603050405020304" pitchFamily="18" charset="0"/>
                <a:cs typeface="Times New Roman" panose="02020603050405020304" pitchFamily="18" charset="0"/>
              </a:rPr>
              <a:t>Keras</a:t>
            </a:r>
            <a:r>
              <a:rPr lang="tr-TR" sz="1500" dirty="0">
                <a:latin typeface="Times New Roman" panose="02020603050405020304" pitchFamily="18" charset="0"/>
                <a:cs typeface="Times New Roman" panose="02020603050405020304" pitchFamily="18" charset="0"/>
              </a:rPr>
              <a:t> derin öğrenme modellerini tanımlamak ve eğitmek için Python için uygun bir kütüphanedir. Bu programlar ve kütüphaneler kullanılarak sistem eğitilmiş ve bir model oluşturulmuştur.</a:t>
            </a:r>
          </a:p>
          <a:p>
            <a:r>
              <a:rPr lang="tr-TR" sz="1500" dirty="0" err="1">
                <a:latin typeface="Times New Roman" panose="02020603050405020304" pitchFamily="18" charset="0"/>
                <a:cs typeface="Times New Roman" panose="02020603050405020304" pitchFamily="18" charset="0"/>
              </a:rPr>
              <a:t>Keras</a:t>
            </a:r>
            <a:r>
              <a:rPr lang="tr-TR" sz="1500" dirty="0">
                <a:latin typeface="Times New Roman" panose="02020603050405020304" pitchFamily="18" charset="0"/>
                <a:cs typeface="Times New Roman" panose="02020603050405020304" pitchFamily="18" charset="0"/>
              </a:rPr>
              <a:t>, çok katmanlı sinir ağı modelleri, </a:t>
            </a:r>
            <a:r>
              <a:rPr lang="tr-TR" sz="1500" dirty="0" err="1">
                <a:latin typeface="Times New Roman" panose="02020603050405020304" pitchFamily="18" charset="0"/>
                <a:cs typeface="Times New Roman" panose="02020603050405020304" pitchFamily="18" charset="0"/>
              </a:rPr>
              <a:t>evrişimli</a:t>
            </a:r>
            <a:r>
              <a:rPr lang="tr-TR" sz="1500" dirty="0">
                <a:latin typeface="Times New Roman" panose="02020603050405020304" pitchFamily="18" charset="0"/>
                <a:cs typeface="Times New Roman" panose="02020603050405020304" pitchFamily="18" charset="0"/>
              </a:rPr>
              <a:t> sinir ağları (CNN), tekrarlayan sinir ağları (RNN) ve derin öğrenme için diğer birçok yaygın kullanılan yapının oluşturulmasını destekler. Ayrıca, doğrusal olmayan aktivasyon fonksiyonları, optimizasyon algoritmaları ve kayıp fonksiyonları gibi birçok derin öğrenme bileşenini içerir.</a:t>
            </a:r>
          </a:p>
          <a:p>
            <a:endParaRPr lang="tr-TR" sz="1500" dirty="0"/>
          </a:p>
        </p:txBody>
      </p:sp>
    </p:spTree>
    <p:extLst>
      <p:ext uri="{BB962C8B-B14F-4D97-AF65-F5344CB8AC3E}">
        <p14:creationId xmlns:p14="http://schemas.microsoft.com/office/powerpoint/2010/main" val="41213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Soyut Nylon dizesi arka plan">
            <a:extLst>
              <a:ext uri="{FF2B5EF4-FFF2-40B4-BE49-F238E27FC236}">
                <a16:creationId xmlns:a16="http://schemas.microsoft.com/office/drawing/2014/main" id="{8BA75881-86BB-D9E5-4F69-5246EEFB0861}"/>
              </a:ext>
            </a:extLst>
          </p:cNvPr>
          <p:cNvPicPr>
            <a:picLocks noChangeAspect="1"/>
          </p:cNvPicPr>
          <p:nvPr/>
        </p:nvPicPr>
        <p:blipFill rotWithShape="1">
          <a:blip r:embed="rId2">
            <a:alphaModFix amt="40000"/>
          </a:blip>
          <a:srcRect l="16417" r="6695" b="1"/>
          <a:stretch/>
        </p:blipFill>
        <p:spPr>
          <a:xfrm>
            <a:off x="20" y="10"/>
            <a:ext cx="12191979" cy="6857990"/>
          </a:xfrm>
          <a:prstGeom prst="rect">
            <a:avLst/>
          </a:prstGeom>
        </p:spPr>
      </p:pic>
      <p:sp>
        <p:nvSpPr>
          <p:cNvPr id="2" name="Başlık 1">
            <a:extLst>
              <a:ext uri="{FF2B5EF4-FFF2-40B4-BE49-F238E27FC236}">
                <a16:creationId xmlns:a16="http://schemas.microsoft.com/office/drawing/2014/main" id="{13F9AE9F-3961-A63D-7FE6-382FD4ACA5FA}"/>
              </a:ext>
            </a:extLst>
          </p:cNvPr>
          <p:cNvSpPr>
            <a:spLocks noGrp="1"/>
          </p:cNvSpPr>
          <p:nvPr>
            <p:ph type="title"/>
          </p:nvPr>
        </p:nvSpPr>
        <p:spPr>
          <a:xfrm>
            <a:off x="841249" y="941832"/>
            <a:ext cx="10506456" cy="2057400"/>
          </a:xfrm>
        </p:spPr>
        <p:txBody>
          <a:bodyPr anchor="b">
            <a:normAutofit/>
          </a:bodyPr>
          <a:lstStyle/>
          <a:p>
            <a:pPr algn="ctr"/>
            <a:r>
              <a:rPr lang="tr-TR" sz="5000" dirty="0">
                <a:latin typeface="Times New Roman" panose="02020603050405020304" pitchFamily="18" charset="0"/>
                <a:cs typeface="Times New Roman" panose="02020603050405020304" pitchFamily="18" charset="0"/>
              </a:rPr>
              <a:t>INTRODUCTION</a:t>
            </a:r>
          </a:p>
        </p:txBody>
      </p:sp>
      <p:sp>
        <p:nvSpPr>
          <p:cNvPr id="31"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CC9D7202-DFC6-8330-F723-FD2ED6F9D8B1}"/>
              </a:ext>
            </a:extLst>
          </p:cNvPr>
          <p:cNvSpPr>
            <a:spLocks noGrp="1"/>
          </p:cNvSpPr>
          <p:nvPr>
            <p:ph idx="1"/>
          </p:nvPr>
        </p:nvSpPr>
        <p:spPr>
          <a:xfrm>
            <a:off x="841248" y="3502152"/>
            <a:ext cx="10506456" cy="2670048"/>
          </a:xfrm>
        </p:spPr>
        <p:txBody>
          <a:bodyPr>
            <a:normAutofit/>
          </a:bodyPr>
          <a:lstStyle/>
          <a:p>
            <a:r>
              <a:rPr lang="tr-TR" sz="2500" dirty="0">
                <a:latin typeface="Times New Roman" panose="02020603050405020304" pitchFamily="18" charset="0"/>
                <a:cs typeface="Times New Roman" panose="02020603050405020304" pitchFamily="18" charset="0"/>
              </a:rPr>
              <a:t>KAGGLE dan 3772 veri içeren veri seti çekerek sistemimizde kullanabilmemiz için sistemin içerisine aktardık. Daha sonra bu veri setinin içerdiği değerleri sisteme tanıtarak çeşitli sınıflandırma yöntemleri kullanarak verilerin sınıflandırmasını sağladık. Sınıflandırmada ( yaş-cinsiyet-tiroksin-hasta-hamile-TSH ) gibi kategoriler kullanılmıştır. YAŞ, TSH, T3, TT4, T4U, FTI sınıflandırmada </a:t>
            </a:r>
            <a:r>
              <a:rPr lang="tr-TR" sz="2500" dirty="0" err="1">
                <a:latin typeface="Times New Roman" panose="02020603050405020304" pitchFamily="18" charset="0"/>
                <a:cs typeface="Times New Roman" panose="02020603050405020304" pitchFamily="18" charset="0"/>
              </a:rPr>
              <a:t>object</a:t>
            </a:r>
            <a:r>
              <a:rPr lang="tr-TR" sz="2500" dirty="0">
                <a:latin typeface="Times New Roman" panose="02020603050405020304" pitchFamily="18" charset="0"/>
                <a:cs typeface="Times New Roman" panose="02020603050405020304" pitchFamily="18" charset="0"/>
              </a:rPr>
              <a:t> olarak, cinsiyet ise float64 tipinde yazılmıştır. Geri kalanlar İNT64 tipinde yazılmıştır.</a:t>
            </a:r>
          </a:p>
        </p:txBody>
      </p:sp>
    </p:spTree>
    <p:extLst>
      <p:ext uri="{BB962C8B-B14F-4D97-AF65-F5344CB8AC3E}">
        <p14:creationId xmlns:p14="http://schemas.microsoft.com/office/powerpoint/2010/main" val="335257045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Turuncu ve mavi bir yüzeyin 3B işlemesi">
            <a:extLst>
              <a:ext uri="{FF2B5EF4-FFF2-40B4-BE49-F238E27FC236}">
                <a16:creationId xmlns:a16="http://schemas.microsoft.com/office/drawing/2014/main" id="{246C6A6C-7991-DD03-0E9C-4A6B0C75BE5F}"/>
              </a:ext>
            </a:extLst>
          </p:cNvPr>
          <p:cNvPicPr>
            <a:picLocks noChangeAspect="1"/>
          </p:cNvPicPr>
          <p:nvPr/>
        </p:nvPicPr>
        <p:blipFill rotWithShape="1">
          <a:blip r:embed="rId2"/>
          <a:srcRect t="2718" b="2718"/>
          <a:stretch/>
        </p:blipFill>
        <p:spPr>
          <a:xfrm>
            <a:off x="1" y="10"/>
            <a:ext cx="9669642" cy="6857990"/>
          </a:xfrm>
          <a:prstGeom prst="rect">
            <a:avLst/>
          </a:prstGeom>
        </p:spPr>
      </p:pic>
      <p:sp>
        <p:nvSpPr>
          <p:cNvPr id="31" name="Rectangle 3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A8C4CA3-FE18-2621-8EE1-EACF28A2BA2E}"/>
              </a:ext>
            </a:extLst>
          </p:cNvPr>
          <p:cNvSpPr>
            <a:spLocks noGrp="1"/>
          </p:cNvSpPr>
          <p:nvPr>
            <p:ph type="title"/>
          </p:nvPr>
        </p:nvSpPr>
        <p:spPr>
          <a:xfrm>
            <a:off x="7531610" y="365125"/>
            <a:ext cx="3822189" cy="1899912"/>
          </a:xfrm>
        </p:spPr>
        <p:txBody>
          <a:bodyPr>
            <a:normAutofit/>
          </a:bodyPr>
          <a:lstStyle/>
          <a:p>
            <a:pPr algn="ctr"/>
            <a:r>
              <a:rPr lang="tr-TR" sz="4000" dirty="0">
                <a:latin typeface="Times New Roman" panose="02020603050405020304" pitchFamily="18" charset="0"/>
                <a:cs typeface="Times New Roman" panose="02020603050405020304" pitchFamily="18" charset="0"/>
              </a:rPr>
              <a:t>RELATED WORKS</a:t>
            </a:r>
          </a:p>
        </p:txBody>
      </p:sp>
      <p:sp>
        <p:nvSpPr>
          <p:cNvPr id="24" name="İçerik Yer Tutucusu 2">
            <a:extLst>
              <a:ext uri="{FF2B5EF4-FFF2-40B4-BE49-F238E27FC236}">
                <a16:creationId xmlns:a16="http://schemas.microsoft.com/office/drawing/2014/main" id="{5E78C3B8-8BE8-63D4-575D-7785857FEB5C}"/>
              </a:ext>
            </a:extLst>
          </p:cNvPr>
          <p:cNvSpPr>
            <a:spLocks noGrp="1"/>
          </p:cNvSpPr>
          <p:nvPr>
            <p:ph idx="1"/>
          </p:nvPr>
        </p:nvSpPr>
        <p:spPr>
          <a:xfrm>
            <a:off x="7531610" y="2434200"/>
            <a:ext cx="4463745" cy="4423789"/>
          </a:xfrm>
        </p:spPr>
        <p:txBody>
          <a:bodyPr>
            <a:normAutofit/>
          </a:bodyPr>
          <a:lstStyle/>
          <a:p>
            <a:r>
              <a:rPr lang="tr-TR" sz="1500" dirty="0">
                <a:latin typeface="Times New Roman" panose="02020603050405020304" pitchFamily="18" charset="0"/>
                <a:cs typeface="Times New Roman" panose="02020603050405020304" pitchFamily="18" charset="0"/>
              </a:rPr>
              <a:t>Çalışmada uygulanan korelasyon matrisini renk haritası kullanarak gösterdik.</a:t>
            </a:r>
          </a:p>
          <a:p>
            <a:r>
              <a:rPr lang="tr-TR" sz="1500" dirty="0">
                <a:latin typeface="Times New Roman" panose="02020603050405020304" pitchFamily="18" charset="0"/>
                <a:cs typeface="Times New Roman" panose="02020603050405020304" pitchFamily="18" charset="0"/>
              </a:rPr>
              <a:t>Çeşitli grafiklendirme yöntemleri kullanılmıştır.</a:t>
            </a:r>
          </a:p>
          <a:p>
            <a:r>
              <a:rPr lang="tr-TR" sz="1500" dirty="0">
                <a:latin typeface="Times New Roman" panose="02020603050405020304" pitchFamily="18" charset="0"/>
                <a:cs typeface="Times New Roman" panose="02020603050405020304" pitchFamily="18" charset="0"/>
              </a:rPr>
              <a:t>Nokta bulutu grafiği, kutu grafiği ve regresyon kullanılmıştır.</a:t>
            </a:r>
          </a:p>
          <a:p>
            <a:r>
              <a:rPr lang="tr-TR" sz="1500" dirty="0">
                <a:latin typeface="Times New Roman" panose="02020603050405020304" pitchFamily="18" charset="0"/>
                <a:cs typeface="Times New Roman" panose="02020603050405020304" pitchFamily="18" charset="0"/>
              </a:rPr>
              <a:t>Yapay sinir ağı modeli oluşturulmuştur.</a:t>
            </a:r>
          </a:p>
          <a:p>
            <a:r>
              <a:rPr lang="tr-TR" sz="1500" dirty="0">
                <a:latin typeface="Times New Roman" panose="02020603050405020304" pitchFamily="18" charset="0"/>
                <a:cs typeface="Times New Roman" panose="02020603050405020304" pitchFamily="18" charset="0"/>
              </a:rPr>
              <a:t>X ve Y bağımsız değişkenleri oluşturulduktan sonra x ve y arasındaki ilişkiyi modelleyen regresyon modeli uyarlanmıştır.</a:t>
            </a:r>
          </a:p>
          <a:p>
            <a:r>
              <a:rPr lang="tr-TR" sz="1500" dirty="0">
                <a:latin typeface="Times New Roman" panose="02020603050405020304" pitchFamily="18" charset="0"/>
                <a:cs typeface="Times New Roman" panose="02020603050405020304" pitchFamily="18" charset="0"/>
              </a:rPr>
              <a:t>Test veri setindeki gerçek hedef değerleri karşılaştırılmıştır.</a:t>
            </a:r>
          </a:p>
          <a:p>
            <a:r>
              <a:rPr lang="tr-TR" sz="1500" dirty="0">
                <a:latin typeface="Times New Roman" panose="02020603050405020304" pitchFamily="18" charset="0"/>
                <a:cs typeface="Times New Roman" panose="02020603050405020304" pitchFamily="18" charset="0"/>
              </a:rPr>
              <a:t>Ortalamalar ve standart sapmalar hesaplandı. Daha sonra aynı tipteki hem eğitim verileri hem de test verileri standartlaştırılmıştır.</a:t>
            </a:r>
          </a:p>
          <a:p>
            <a:endParaRPr lang="tr-TR" sz="1400" dirty="0"/>
          </a:p>
        </p:txBody>
      </p:sp>
    </p:spTree>
    <p:extLst>
      <p:ext uri="{BB962C8B-B14F-4D97-AF65-F5344CB8AC3E}">
        <p14:creationId xmlns:p14="http://schemas.microsoft.com/office/powerpoint/2010/main" val="2285574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metin, ekran görüntüsü, bilgisayar, dizüstü içeren bir resim&#10;&#10;Açıklama otomatik olarak oluşturuldu">
            <a:extLst>
              <a:ext uri="{FF2B5EF4-FFF2-40B4-BE49-F238E27FC236}">
                <a16:creationId xmlns:a16="http://schemas.microsoft.com/office/drawing/2014/main" id="{31172473-D0A3-4439-1B61-8CBF8A47050F}"/>
              </a:ext>
            </a:extLst>
          </p:cNvPr>
          <p:cNvPicPr>
            <a:picLocks noChangeAspect="1"/>
          </p:cNvPicPr>
          <p:nvPr/>
        </p:nvPicPr>
        <p:blipFill rotWithShape="1">
          <a:blip r:embed="rId2">
            <a:alphaModFix amt="60000"/>
          </a:blip>
          <a:srcRect/>
          <a:stretch/>
        </p:blipFill>
        <p:spPr>
          <a:xfrm>
            <a:off x="-1" y="10"/>
            <a:ext cx="12192001" cy="6857990"/>
          </a:xfrm>
          <a:prstGeom prst="rect">
            <a:avLst/>
          </a:prstGeom>
        </p:spPr>
      </p:pic>
      <p:sp>
        <p:nvSpPr>
          <p:cNvPr id="2" name="Başlık 1">
            <a:extLst>
              <a:ext uri="{FF2B5EF4-FFF2-40B4-BE49-F238E27FC236}">
                <a16:creationId xmlns:a16="http://schemas.microsoft.com/office/drawing/2014/main" id="{3A6C1C7F-8746-704E-0842-6FBCD8B75CF8}"/>
              </a:ext>
            </a:extLst>
          </p:cNvPr>
          <p:cNvSpPr>
            <a:spLocks noGrp="1"/>
          </p:cNvSpPr>
          <p:nvPr>
            <p:ph type="title"/>
          </p:nvPr>
        </p:nvSpPr>
        <p:spPr>
          <a:xfrm>
            <a:off x="838199" y="557189"/>
            <a:ext cx="5155263" cy="5571899"/>
          </a:xfrm>
        </p:spPr>
        <p:txBody>
          <a:bodyPr>
            <a:normAutofit/>
          </a:bodyPr>
          <a:lstStyle/>
          <a:p>
            <a:pPr algn="ctr"/>
            <a:r>
              <a:rPr lang="tr-TR" dirty="0">
                <a:solidFill>
                  <a:srgbClr val="FFFFFF"/>
                </a:solidFill>
                <a:latin typeface="Times New Roman" panose="02020603050405020304" pitchFamily="18" charset="0"/>
                <a:cs typeface="Times New Roman" panose="02020603050405020304" pitchFamily="18" charset="0"/>
              </a:rPr>
              <a:t>RELATED WORKS</a:t>
            </a:r>
          </a:p>
        </p:txBody>
      </p:sp>
      <p:sp>
        <p:nvSpPr>
          <p:cNvPr id="3" name="İçerik Yer Tutucusu 2">
            <a:extLst>
              <a:ext uri="{FF2B5EF4-FFF2-40B4-BE49-F238E27FC236}">
                <a16:creationId xmlns:a16="http://schemas.microsoft.com/office/drawing/2014/main" id="{D4E5ED64-644C-8B56-65F8-72FF97BE16EF}"/>
              </a:ext>
            </a:extLst>
          </p:cNvPr>
          <p:cNvSpPr>
            <a:spLocks noGrp="1"/>
          </p:cNvSpPr>
          <p:nvPr>
            <p:ph idx="1"/>
          </p:nvPr>
        </p:nvSpPr>
        <p:spPr>
          <a:xfrm>
            <a:off x="6195375" y="557189"/>
            <a:ext cx="5158424" cy="5571899"/>
          </a:xfrm>
        </p:spPr>
        <p:txBody>
          <a:bodyPr anchor="ctr">
            <a:normAutofit/>
          </a:bodyPr>
          <a:lstStyle/>
          <a:p>
            <a:r>
              <a:rPr lang="tr-TR" sz="2000" dirty="0">
                <a:solidFill>
                  <a:srgbClr val="FFFFFF"/>
                </a:solidFill>
                <a:latin typeface="Times New Roman" panose="02020603050405020304" pitchFamily="18" charset="0"/>
                <a:cs typeface="Times New Roman" panose="02020603050405020304" pitchFamily="18" charset="0"/>
              </a:rPr>
              <a:t>Sütunlardaki eksik değerlerin sayısı belirlendi.</a:t>
            </a:r>
          </a:p>
          <a:p>
            <a:r>
              <a:rPr lang="tr-TR" sz="2000" dirty="0">
                <a:solidFill>
                  <a:srgbClr val="FFFFFF"/>
                </a:solidFill>
                <a:latin typeface="Times New Roman" panose="02020603050405020304" pitchFamily="18" charset="0"/>
                <a:cs typeface="Times New Roman" panose="02020603050405020304" pitchFamily="18" charset="0"/>
              </a:rPr>
              <a:t>Değerlerden ortalama hesaplanıp </a:t>
            </a:r>
            <a:r>
              <a:rPr lang="tr-TR" sz="2000" dirty="0" err="1">
                <a:solidFill>
                  <a:srgbClr val="FFFFFF"/>
                </a:solidFill>
                <a:latin typeface="Times New Roman" panose="02020603050405020304" pitchFamily="18" charset="0"/>
                <a:cs typeface="Times New Roman" panose="02020603050405020304" pitchFamily="18" charset="0"/>
              </a:rPr>
              <a:t>Mean_value'e</a:t>
            </a:r>
            <a:r>
              <a:rPr lang="tr-TR" sz="2000" dirty="0">
                <a:solidFill>
                  <a:srgbClr val="FFFFFF"/>
                </a:solidFill>
                <a:latin typeface="Times New Roman" panose="02020603050405020304" pitchFamily="18" charset="0"/>
                <a:cs typeface="Times New Roman" panose="02020603050405020304" pitchFamily="18" charset="0"/>
              </a:rPr>
              <a:t> atanmıştır sütunlardaki eksik değerleri bununla doldurur.</a:t>
            </a:r>
          </a:p>
          <a:p>
            <a:r>
              <a:rPr lang="tr-TR" sz="2000" dirty="0">
                <a:solidFill>
                  <a:srgbClr val="FFFFFF"/>
                </a:solidFill>
                <a:latin typeface="Times New Roman" panose="02020603050405020304" pitchFamily="18" charset="0"/>
                <a:cs typeface="Times New Roman" panose="02020603050405020304" pitchFamily="18" charset="0"/>
              </a:rPr>
              <a:t>"</a:t>
            </a:r>
            <a:r>
              <a:rPr lang="tr-TR" sz="2000" dirty="0" err="1">
                <a:solidFill>
                  <a:srgbClr val="FFFFFF"/>
                </a:solidFill>
                <a:latin typeface="Times New Roman" panose="02020603050405020304" pitchFamily="18" charset="0"/>
                <a:cs typeface="Times New Roman" panose="02020603050405020304" pitchFamily="18" charset="0"/>
              </a:rPr>
              <a:t>referral</a:t>
            </a:r>
            <a:r>
              <a:rPr lang="tr-TR" sz="2000" dirty="0">
                <a:solidFill>
                  <a:srgbClr val="FFFFFF"/>
                </a:solidFill>
                <a:latin typeface="Times New Roman" panose="02020603050405020304" pitchFamily="18" charset="0"/>
                <a:cs typeface="Times New Roman" panose="02020603050405020304" pitchFamily="18" charset="0"/>
              </a:rPr>
              <a:t> </a:t>
            </a:r>
            <a:r>
              <a:rPr lang="tr-TR" sz="2000" dirty="0" err="1">
                <a:solidFill>
                  <a:srgbClr val="FFFFFF"/>
                </a:solidFill>
                <a:latin typeface="Times New Roman" panose="02020603050405020304" pitchFamily="18" charset="0"/>
                <a:cs typeface="Times New Roman" panose="02020603050405020304" pitchFamily="18" charset="0"/>
              </a:rPr>
              <a:t>source</a:t>
            </a:r>
            <a:r>
              <a:rPr lang="tr-TR" sz="2000" dirty="0">
                <a:solidFill>
                  <a:srgbClr val="FFFFFF"/>
                </a:solidFill>
                <a:latin typeface="Times New Roman" panose="02020603050405020304" pitchFamily="18" charset="0"/>
                <a:cs typeface="Times New Roman" panose="02020603050405020304" pitchFamily="18" charset="0"/>
              </a:rPr>
              <a:t>" sütunundaki SVI gibi değerleri sayar ve kaç kez tekrarlandığını söyler.</a:t>
            </a:r>
          </a:p>
          <a:p>
            <a:r>
              <a:rPr lang="tr-TR" sz="2000" dirty="0" err="1">
                <a:solidFill>
                  <a:srgbClr val="FFFFFF"/>
                </a:solidFill>
                <a:latin typeface="Times New Roman" panose="02020603050405020304" pitchFamily="18" charset="0"/>
                <a:cs typeface="Times New Roman" panose="02020603050405020304" pitchFamily="18" charset="0"/>
              </a:rPr>
              <a:t>Seaborn</a:t>
            </a:r>
            <a:r>
              <a:rPr lang="tr-TR" sz="2000" dirty="0">
                <a:solidFill>
                  <a:srgbClr val="FFFFFF"/>
                </a:solidFill>
                <a:latin typeface="Times New Roman" panose="02020603050405020304" pitchFamily="18" charset="0"/>
                <a:cs typeface="Times New Roman" panose="02020603050405020304" pitchFamily="18" charset="0"/>
              </a:rPr>
              <a:t> kütüphanesiyle grafik boyutlarını ve yazı boyutları ayarlanmıştır.</a:t>
            </a:r>
          </a:p>
          <a:p>
            <a:r>
              <a:rPr lang="tr-TR" sz="2000" dirty="0">
                <a:solidFill>
                  <a:srgbClr val="FFFFFF"/>
                </a:solidFill>
                <a:latin typeface="Times New Roman" panose="02020603050405020304" pitchFamily="18" charset="0"/>
                <a:cs typeface="Times New Roman" panose="02020603050405020304" pitchFamily="18" charset="0"/>
              </a:rPr>
              <a:t>Bazı veri tipleri sayısal veri tipine dönüştürülerek yeni haliyle gösterilir.</a:t>
            </a:r>
          </a:p>
          <a:p>
            <a:r>
              <a:rPr lang="tr-TR" sz="2000" dirty="0">
                <a:solidFill>
                  <a:srgbClr val="FFFFFF"/>
                </a:solidFill>
                <a:latin typeface="Times New Roman" panose="02020603050405020304" pitchFamily="18" charset="0"/>
                <a:cs typeface="Times New Roman" panose="02020603050405020304" pitchFamily="18" charset="0"/>
              </a:rPr>
              <a:t>data = </a:t>
            </a:r>
            <a:r>
              <a:rPr lang="tr-TR" sz="2000" dirty="0" err="1">
                <a:solidFill>
                  <a:srgbClr val="FFFFFF"/>
                </a:solidFill>
                <a:latin typeface="Times New Roman" panose="02020603050405020304" pitchFamily="18" charset="0"/>
                <a:cs typeface="Times New Roman" panose="02020603050405020304" pitchFamily="18" charset="0"/>
              </a:rPr>
              <a:t>np.array</a:t>
            </a:r>
            <a:r>
              <a:rPr lang="tr-TR" sz="2000" dirty="0">
                <a:solidFill>
                  <a:srgbClr val="FFFFFF"/>
                </a:solidFill>
                <a:latin typeface="Times New Roman" panose="02020603050405020304" pitchFamily="18" charset="0"/>
                <a:cs typeface="Times New Roman" panose="02020603050405020304" pitchFamily="18" charset="0"/>
              </a:rPr>
              <a:t>([[42.1, 0, 0, 0, 0, 0, 0, 0, 0, 0, 0, 0, 0, 0, 0, 0, 1.00, 132, 1.00, 1.00, 109.0, 1.0, 0.88, 0.100, 110.00, 0.00, 0, 1]])</a:t>
            </a:r>
          </a:p>
          <a:p>
            <a:r>
              <a:rPr lang="tr-TR" sz="2000" dirty="0">
                <a:solidFill>
                  <a:srgbClr val="FFFFFF"/>
                </a:solidFill>
                <a:latin typeface="Times New Roman" panose="02020603050405020304" pitchFamily="18" charset="0"/>
                <a:cs typeface="Times New Roman" panose="02020603050405020304" pitchFamily="18" charset="0"/>
              </a:rPr>
              <a:t>Verilen data örneği ölçeklendirildi ve buna göre tahminler yapıldı.</a:t>
            </a:r>
          </a:p>
          <a:p>
            <a:endParaRPr lang="tr-TR" sz="2000" dirty="0">
              <a:solidFill>
                <a:srgbClr val="FFFFFF"/>
              </a:solidFill>
            </a:endParaRPr>
          </a:p>
        </p:txBody>
      </p:sp>
    </p:spTree>
    <p:extLst>
      <p:ext uri="{BB962C8B-B14F-4D97-AF65-F5344CB8AC3E}">
        <p14:creationId xmlns:p14="http://schemas.microsoft.com/office/powerpoint/2010/main" val="137858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Hesap makinesi tuş takımının yakından görünümü">
            <a:extLst>
              <a:ext uri="{FF2B5EF4-FFF2-40B4-BE49-F238E27FC236}">
                <a16:creationId xmlns:a16="http://schemas.microsoft.com/office/drawing/2014/main" id="{8AEC2BD6-FC39-5EA6-4966-B44362ED2764}"/>
              </a:ext>
            </a:extLst>
          </p:cNvPr>
          <p:cNvPicPr>
            <a:picLocks noChangeAspect="1"/>
          </p:cNvPicPr>
          <p:nvPr/>
        </p:nvPicPr>
        <p:blipFill rotWithShape="1">
          <a:blip r:embed="rId2">
            <a:alphaModFix amt="60000"/>
          </a:blip>
          <a:srcRect b="15094"/>
          <a:stretch/>
        </p:blipFill>
        <p:spPr>
          <a:xfrm>
            <a:off x="-1" y="10"/>
            <a:ext cx="12192001" cy="6857990"/>
          </a:xfrm>
          <a:prstGeom prst="rect">
            <a:avLst/>
          </a:prstGeom>
        </p:spPr>
      </p:pic>
      <p:sp>
        <p:nvSpPr>
          <p:cNvPr id="2" name="Başlık 1">
            <a:extLst>
              <a:ext uri="{FF2B5EF4-FFF2-40B4-BE49-F238E27FC236}">
                <a16:creationId xmlns:a16="http://schemas.microsoft.com/office/drawing/2014/main" id="{D3E15FC8-C9DB-6103-959D-4678FB174F7D}"/>
              </a:ext>
            </a:extLst>
          </p:cNvPr>
          <p:cNvSpPr>
            <a:spLocks noGrp="1"/>
          </p:cNvSpPr>
          <p:nvPr>
            <p:ph type="title"/>
          </p:nvPr>
        </p:nvSpPr>
        <p:spPr>
          <a:xfrm>
            <a:off x="1198181" y="728906"/>
            <a:ext cx="9792471" cy="2057037"/>
          </a:xfrm>
        </p:spPr>
        <p:txBody>
          <a:bodyPr>
            <a:normAutofit/>
          </a:bodyPr>
          <a:lstStyle/>
          <a:p>
            <a:pPr algn="ctr"/>
            <a:r>
              <a:rPr lang="tr-TR" dirty="0">
                <a:solidFill>
                  <a:srgbClr val="FFFFFF"/>
                </a:solidFill>
                <a:latin typeface="Times New Roman" panose="02020603050405020304" pitchFamily="18" charset="0"/>
                <a:cs typeface="Times New Roman" panose="02020603050405020304" pitchFamily="18" charset="0"/>
              </a:rPr>
              <a:t>RELATED WORKS</a:t>
            </a:r>
          </a:p>
        </p:txBody>
      </p:sp>
      <p:sp>
        <p:nvSpPr>
          <p:cNvPr id="3" name="İçerik Yer Tutucusu 2">
            <a:extLst>
              <a:ext uri="{FF2B5EF4-FFF2-40B4-BE49-F238E27FC236}">
                <a16:creationId xmlns:a16="http://schemas.microsoft.com/office/drawing/2014/main" id="{AB6F3B94-754C-4D2E-5179-343B071B86B0}"/>
              </a:ext>
            </a:extLst>
          </p:cNvPr>
          <p:cNvSpPr>
            <a:spLocks noGrp="1"/>
          </p:cNvSpPr>
          <p:nvPr>
            <p:ph idx="1"/>
          </p:nvPr>
        </p:nvSpPr>
        <p:spPr>
          <a:xfrm>
            <a:off x="707923" y="2556387"/>
            <a:ext cx="10282729" cy="3572701"/>
          </a:xfrm>
        </p:spPr>
        <p:txBody>
          <a:bodyPr>
            <a:normAutofit/>
          </a:bodyPr>
          <a:lstStyle/>
          <a:p>
            <a:r>
              <a:rPr lang="tr-TR" sz="2000" dirty="0" err="1">
                <a:solidFill>
                  <a:srgbClr val="FFFFFF"/>
                </a:solidFill>
                <a:latin typeface="Times New Roman" panose="02020603050405020304" pitchFamily="18" charset="0"/>
                <a:cs typeface="Times New Roman" panose="02020603050405020304" pitchFamily="18" charset="0"/>
              </a:rPr>
              <a:t>Joblib</a:t>
            </a:r>
            <a:r>
              <a:rPr lang="tr-TR" sz="2000" dirty="0">
                <a:solidFill>
                  <a:srgbClr val="FFFFFF"/>
                </a:solidFill>
                <a:latin typeface="Times New Roman" panose="02020603050405020304" pitchFamily="18" charset="0"/>
                <a:cs typeface="Times New Roman" panose="02020603050405020304" pitchFamily="18" charset="0"/>
              </a:rPr>
              <a:t> serileştirme kütüphanesi kullanılmıştır.</a:t>
            </a:r>
          </a:p>
          <a:p>
            <a:r>
              <a:rPr lang="tr-TR" sz="2000" dirty="0" err="1">
                <a:solidFill>
                  <a:srgbClr val="FFFFFF"/>
                </a:solidFill>
                <a:latin typeface="Times New Roman" panose="02020603050405020304" pitchFamily="18" charset="0"/>
                <a:cs typeface="Times New Roman" panose="02020603050405020304" pitchFamily="18" charset="0"/>
              </a:rPr>
              <a:t>df_corr</a:t>
            </a:r>
            <a:r>
              <a:rPr lang="tr-TR" sz="2000" dirty="0">
                <a:solidFill>
                  <a:srgbClr val="FFFFFF"/>
                </a:solidFill>
                <a:latin typeface="Times New Roman" panose="02020603050405020304" pitchFamily="18" charset="0"/>
                <a:cs typeface="Times New Roman" panose="02020603050405020304" pitchFamily="18" charset="0"/>
              </a:rPr>
              <a:t> = </a:t>
            </a:r>
            <a:r>
              <a:rPr lang="tr-TR" sz="2000" dirty="0" err="1">
                <a:solidFill>
                  <a:srgbClr val="FFFFFF"/>
                </a:solidFill>
                <a:latin typeface="Times New Roman" panose="02020603050405020304" pitchFamily="18" charset="0"/>
                <a:cs typeface="Times New Roman" panose="02020603050405020304" pitchFamily="18" charset="0"/>
              </a:rPr>
              <a:t>df.corr</a:t>
            </a:r>
            <a:r>
              <a:rPr lang="tr-TR" sz="2000" dirty="0">
                <a:solidFill>
                  <a:srgbClr val="FFFFFF"/>
                </a:solidFill>
                <a:latin typeface="Times New Roman" panose="02020603050405020304" pitchFamily="18" charset="0"/>
                <a:cs typeface="Times New Roman" panose="02020603050405020304" pitchFamily="18" charset="0"/>
              </a:rPr>
              <a:t>() Sütunlar arasındaki korelasyon ilişkisini gösterir. Korelasyon değeri - 1 ile +1 arasındadır.</a:t>
            </a:r>
          </a:p>
          <a:p>
            <a:r>
              <a:rPr lang="tr-TR" sz="2000" dirty="0">
                <a:solidFill>
                  <a:srgbClr val="FFFFFF"/>
                </a:solidFill>
                <a:latin typeface="Times New Roman" panose="02020603050405020304" pitchFamily="18" charset="0"/>
                <a:cs typeface="Times New Roman" panose="02020603050405020304" pitchFamily="18" charset="0"/>
              </a:rPr>
              <a:t>Pozitif bir korelasyon değeri, iki değişken arasında pozitif yönlü bir ilişkinin olduğunu gösterir.</a:t>
            </a:r>
          </a:p>
          <a:p>
            <a:r>
              <a:rPr lang="tr-TR" sz="2000" dirty="0">
                <a:solidFill>
                  <a:srgbClr val="FFFFFF"/>
                </a:solidFill>
                <a:latin typeface="Times New Roman" panose="02020603050405020304" pitchFamily="18" charset="0"/>
                <a:cs typeface="Times New Roman" panose="02020603050405020304" pitchFamily="18" charset="0"/>
              </a:rPr>
              <a:t>Negatif bir korelasyon değeri ise, iki değişken arasında negatif yönlü bir ilişkinin olduğunu gösterir.</a:t>
            </a:r>
          </a:p>
          <a:p>
            <a:r>
              <a:rPr lang="tr-TR" sz="2000" dirty="0">
                <a:solidFill>
                  <a:srgbClr val="FFFFFF"/>
                </a:solidFill>
                <a:latin typeface="Times New Roman" panose="02020603050405020304" pitchFamily="18" charset="0"/>
                <a:cs typeface="Times New Roman" panose="02020603050405020304" pitchFamily="18" charset="0"/>
              </a:rPr>
              <a:t>Korelasyon değeri 0 ise, iki değişen arasında doğrusal bir ilişki olmadığını gösterir. Bu durumda, değişkenler birbirinden bağımsızdır.</a:t>
            </a:r>
          </a:p>
          <a:p>
            <a:r>
              <a:rPr lang="tr-TR" sz="2000" dirty="0">
                <a:solidFill>
                  <a:srgbClr val="FFFFFF"/>
                </a:solidFill>
                <a:latin typeface="Times New Roman" panose="02020603050405020304" pitchFamily="18" charset="0"/>
                <a:cs typeface="Times New Roman" panose="02020603050405020304" pitchFamily="18" charset="0"/>
              </a:rPr>
              <a:t>Çalışma sonunda elde edilen doğruluk oranı yüzde 99,05 olarak bulunmuştur.</a:t>
            </a:r>
          </a:p>
          <a:p>
            <a:endParaRPr lang="tr-TR" sz="1900" dirty="0">
              <a:solidFill>
                <a:srgbClr val="FFFFFF"/>
              </a:solidFill>
            </a:endParaRPr>
          </a:p>
        </p:txBody>
      </p:sp>
    </p:spTree>
    <p:extLst>
      <p:ext uri="{BB962C8B-B14F-4D97-AF65-F5344CB8AC3E}">
        <p14:creationId xmlns:p14="http://schemas.microsoft.com/office/powerpoint/2010/main" val="277269160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1601</Words>
  <Application>Microsoft Office PowerPoint</Application>
  <PresentationFormat>Geniş ekran</PresentationFormat>
  <Paragraphs>89</Paragraphs>
  <Slides>18</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18</vt:i4>
      </vt:variant>
    </vt:vector>
  </HeadingPairs>
  <TitlesOfParts>
    <vt:vector size="23" baseType="lpstr">
      <vt:lpstr>Arial</vt:lpstr>
      <vt:lpstr>Calibri</vt:lpstr>
      <vt:lpstr>Calibri Light</vt:lpstr>
      <vt:lpstr>Times New Roman</vt:lpstr>
      <vt:lpstr>Office Teması</vt:lpstr>
      <vt:lpstr>Thyroid hastalığı tespiti</vt:lpstr>
      <vt:lpstr>OVERVIEW</vt:lpstr>
      <vt:lpstr>OBJECTIVE</vt:lpstr>
      <vt:lpstr>INTRODUCTION</vt:lpstr>
      <vt:lpstr>INTRODUCTION</vt:lpstr>
      <vt:lpstr>INTRODUCTION</vt:lpstr>
      <vt:lpstr>RELATED WORKS</vt:lpstr>
      <vt:lpstr>RELATED WORKS</vt:lpstr>
      <vt:lpstr>RELATED WORKS</vt:lpstr>
      <vt:lpstr>DATASET</vt:lpstr>
      <vt:lpstr>ARCHİTECTURE </vt:lpstr>
      <vt:lpstr>LOSS FUNCTİON</vt:lpstr>
      <vt:lpstr>PERFORMENCE METRİC </vt:lpstr>
      <vt:lpstr>Experimental Results and Discussion </vt:lpstr>
      <vt:lpstr>Experimental Results and Discussion</vt:lpstr>
      <vt:lpstr>Experimental Results and Discussion</vt:lpstr>
      <vt:lpstr>CONCLUSİON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Alparslan Nedimoğlu</dc:creator>
  <cp:lastModifiedBy>Selin Şentürk</cp:lastModifiedBy>
  <cp:revision>8</cp:revision>
  <dcterms:created xsi:type="dcterms:W3CDTF">2023-06-05T23:34:10Z</dcterms:created>
  <dcterms:modified xsi:type="dcterms:W3CDTF">2023-06-08T09:37:01Z</dcterms:modified>
</cp:coreProperties>
</file>